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50" r:id="rId2"/>
  </p:sldMasterIdLst>
  <p:notesMasterIdLst>
    <p:notesMasterId r:id="rId25"/>
  </p:notesMasterIdLst>
  <p:sldIdLst>
    <p:sldId id="273" r:id="rId3"/>
    <p:sldId id="266" r:id="rId4"/>
    <p:sldId id="269" r:id="rId5"/>
    <p:sldId id="270" r:id="rId6"/>
    <p:sldId id="271" r:id="rId7"/>
    <p:sldId id="275" r:id="rId8"/>
    <p:sldId id="276" r:id="rId9"/>
    <p:sldId id="277" r:id="rId10"/>
    <p:sldId id="279" r:id="rId11"/>
    <p:sldId id="280" r:id="rId12"/>
    <p:sldId id="281" r:id="rId13"/>
    <p:sldId id="265" r:id="rId14"/>
    <p:sldId id="268" r:id="rId15"/>
    <p:sldId id="282" r:id="rId16"/>
    <p:sldId id="272" r:id="rId17"/>
    <p:sldId id="284" r:id="rId18"/>
    <p:sldId id="283" r:id="rId19"/>
    <p:sldId id="285" r:id="rId20"/>
    <p:sldId id="288" r:id="rId21"/>
    <p:sldId id="289" r:id="rId22"/>
    <p:sldId id="286" r:id="rId23"/>
    <p:sldId id="274" r:id="rId24"/>
  </p:sldIdLst>
  <p:sldSz cx="24384000" cy="13716000"/>
  <p:notesSz cx="13716000" cy="2438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202C"/>
    <a:srgbClr val="29344A"/>
    <a:srgbClr val="4F535B"/>
    <a:srgbClr val="7F7F7F"/>
    <a:srgbClr val="676767"/>
    <a:srgbClr val="232933"/>
    <a:srgbClr val="74CD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0" autoAdjust="0"/>
    <p:restoredTop sz="94687" autoAdjust="0"/>
  </p:normalViewPr>
  <p:slideViewPr>
    <p:cSldViewPr snapToGrid="0" snapToObjects="1">
      <p:cViewPr>
        <p:scale>
          <a:sx n="66" d="100"/>
          <a:sy n="66" d="100"/>
        </p:scale>
        <p:origin x="-78" y="-9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2833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CB602-ECE7-2EE8-477D-028260110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0FD1D4-D1B1-1DE0-B551-37EBC31162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0EC857-5124-6A2E-BBDB-8C5D17FA2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8C74E-330A-FCCA-555B-FDF1C9ABC2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965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4C7B-4B4A-CFE6-B7A5-FFD1DCC1C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1AECF2-D48D-F2A5-2C6A-489DE56B2E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3B3126-80AF-A824-D5AE-B3117D0A6B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86F76-75A4-D843-E2BF-94CF833E10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11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985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E62BF-EC83-9FFD-C30B-AF0D5A01E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6C89D-E5C1-FBB9-575E-26A52A32B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9B1E77-12DE-BE19-3C5E-8311EC8864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BCC6D-39D8-42EC-0415-00969D1038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250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9B2EB-889F-BFC0-6C31-A5002F45E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8C4EA4-1BD4-E12F-F8B8-8BC45CE32F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1FB2A6-1263-6AC0-372E-C58FC6125A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FFE79-AF5C-7410-36F4-0A313D312D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1349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3563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E62BF-EC83-9FFD-C30B-AF0D5A01E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6C89D-E5C1-FBB9-575E-26A52A32B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9B1E77-12DE-BE19-3C5E-8311EC8864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BCC6D-39D8-42EC-0415-00969D1038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4250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4FC55-7AA4-8559-26CD-66A25CE6F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B0E6F8-FE01-A3E9-E700-0353F11168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F59ECA-15F8-41DC-204F-0679D45527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3BC38-6C42-230D-9401-482AF1F467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22760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38806-8E36-E6FA-6714-EA8197E62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CEF3CA-80A3-9DE0-05D7-6F5031EFBB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3B3565-3EB3-22D3-D946-D652D2F4CA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561276-8545-ABF1-40F8-F1FE5AC7FE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283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11481-A4AA-52FE-31D0-C798C18C0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3EC4C9-28A5-435A-64E8-A795D7BBA8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6F56E6-3984-EE0D-3F22-B1182BAB1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A92AA-2D70-89A4-B22B-21D13DCE2A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382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1)7)2013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8146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11481-A4AA-52FE-31D0-C798C18C0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3EC4C9-28A5-435A-64E8-A795D7BBA8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6F56E6-3984-EE0D-3F22-B1182BAB1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A92AA-2D70-89A4-B22B-21D13DCE2A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27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1611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36B02-F344-7DBB-8B89-BDCF4D51F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88C5C4-A32E-253C-8519-33E106681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6B36C9-BCAB-6CDF-BA38-22D8EC02AE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4153DA-BA79-70D4-17E7-62CFEC7280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21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4FC55-7AA4-8559-26CD-66A25CE6F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B0E6F8-FE01-A3E9-E700-0353F11168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F59ECA-15F8-41DC-204F-0679D45527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3BC38-6C42-230D-9401-482AF1F467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78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29B7E-9F90-2E75-A05A-5CB6E8B21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7CBA36-F51F-867E-1FF0-4D64CB2851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E9D98A-8C95-9776-072B-A90199CDF3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0D348-D65D-EBEA-4732-FF9E308101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71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5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730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C162-8A8C-200B-76FB-9A01938F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6F4E1-2DFC-DC28-4EAB-D52E5AF8D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E4ACE-3385-863F-6BD5-1C4472D4D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306C3-7267-488D-0781-F719418C7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308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CFC3E-8E58-143F-E85A-2B49AC689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C7B156-BC1D-E669-0F99-C551C7D9D8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5BB88E-7AFC-5636-D595-0D1F95740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C19F9-7839-1FCC-86CC-0CFE9D39EA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4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6400800"/>
            <a:ext cx="7315200" cy="7556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817033"/>
            <a:ext cx="7315200" cy="54864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7156451"/>
            <a:ext cx="7315200" cy="1073149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80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99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66185"/>
            <a:ext cx="2743200" cy="780203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66185"/>
            <a:ext cx="8026400" cy="78020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709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34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40567"/>
            <a:ext cx="10363200" cy="19600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181600"/>
            <a:ext cx="85344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82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06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5875867"/>
            <a:ext cx="10363200" cy="1816100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875618"/>
            <a:ext cx="10363200" cy="2000249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45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538480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133601"/>
            <a:ext cx="538480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390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046817"/>
            <a:ext cx="5386917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899833"/>
            <a:ext cx="5386917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2046817"/>
            <a:ext cx="5389033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899833"/>
            <a:ext cx="5389033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2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53241B7-1BA1-496E-9033-B34E577E03A5}"/>
              </a:ext>
            </a:extLst>
          </p:cNvPr>
          <p:cNvSpPr/>
          <p:nvPr userDrawn="1"/>
        </p:nvSpPr>
        <p:spPr>
          <a:xfrm>
            <a:off x="638293" y="12871659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fld id="{677293F7-A825-46ED-9F4F-D9FDFDB99FAF}" type="slidenum">
              <a:rPr lang="en-US" altLang="ko-KR" sz="3200" b="1" smtClean="0">
                <a:solidFill>
                  <a:srgbClr val="1A202C"/>
                </a:solidFill>
                <a:latin typeface="+mn-ea"/>
              </a:rPr>
              <a:t>‹#›</a:t>
            </a:fld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98928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364067"/>
            <a:ext cx="4011084" cy="1549400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364067"/>
            <a:ext cx="6815667" cy="780415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913467"/>
            <a:ext cx="4011084" cy="6254751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78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66184"/>
            <a:ext cx="109728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133601"/>
            <a:ext cx="109728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8475134"/>
            <a:ext cx="284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8475134"/>
            <a:ext cx="3860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8475134"/>
            <a:ext cx="284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394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4C33E316-E78E-506D-94F7-4DDA60088F82}"/>
              </a:ext>
            </a:extLst>
          </p:cNvPr>
          <p:cNvSpPr txBox="1"/>
          <p:nvPr/>
        </p:nvSpPr>
        <p:spPr>
          <a:xfrm>
            <a:off x="2944944" y="5261602"/>
            <a:ext cx="18402300" cy="229800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소프트웨어 중개서비스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Calibri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333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Ubiquitous</a:t>
            </a:r>
            <a:r>
              <a:rPr kumimoji="0" lang="ko-KR" altLang="en-US" sz="9333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 Project</a:t>
            </a:r>
            <a:endParaRPr kumimoji="0" lang="en-US" altLang="ko-KR" sz="9333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43CB78-F460-2752-A598-FF2073F3F4AB}"/>
              </a:ext>
            </a:extLst>
          </p:cNvPr>
          <p:cNvSpPr txBox="1"/>
          <p:nvPr/>
        </p:nvSpPr>
        <p:spPr>
          <a:xfrm>
            <a:off x="18905269" y="10076136"/>
            <a:ext cx="4883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ABDC1E-C745-4FF3-BABC-B2416E317046}"/>
              </a:ext>
            </a:extLst>
          </p:cNvPr>
          <p:cNvSpPr txBox="1"/>
          <p:nvPr/>
        </p:nvSpPr>
        <p:spPr>
          <a:xfrm>
            <a:off x="8124866" y="7559603"/>
            <a:ext cx="8134267" cy="252376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Calibri"/>
              </a:rPr>
              <a:t>스토리보드</a:t>
            </a:r>
            <a:endParaRPr kumimoji="0" lang="en-US" altLang="ko-KR" sz="1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Calibri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Calibri"/>
              </a:rPr>
              <a:t>                                     </a:t>
            </a:r>
            <a:endParaRPr kumimoji="0" lang="ko-KR" altLang="en-US" sz="10933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Calibri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1B83A8-DB41-4555-A406-2B415C1B8809}"/>
              </a:ext>
            </a:extLst>
          </p:cNvPr>
          <p:cNvSpPr/>
          <p:nvPr/>
        </p:nvSpPr>
        <p:spPr>
          <a:xfrm>
            <a:off x="-693973" y="-71834"/>
            <a:ext cx="25680134" cy="302332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4836D38-3334-7CCA-8E13-60313B59C3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848" b="29248"/>
          <a:stretch/>
        </p:blipFill>
        <p:spPr>
          <a:xfrm>
            <a:off x="8673519" y="298401"/>
            <a:ext cx="6945149" cy="2424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FCCE50-493C-412E-A341-95E293B93635}"/>
              </a:ext>
            </a:extLst>
          </p:cNvPr>
          <p:cNvSpPr txBox="1"/>
          <p:nvPr/>
        </p:nvSpPr>
        <p:spPr>
          <a:xfrm>
            <a:off x="533972" y="11408929"/>
            <a:ext cx="9786226" cy="492443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빅데이터</a:t>
            </a:r>
            <a:r>
              <a:rPr lang="en-US" altLang="ko-KR" sz="2400" dirty="0">
                <a:solidFill>
                  <a:prstClr val="white"/>
                </a:solidFill>
                <a:latin typeface="+mn-ea"/>
                <a:cs typeface="Calibri"/>
              </a:rPr>
              <a:t>&amp;UI</a:t>
            </a: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전문가양성과정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C91D6C-3DA9-4563-AAC2-16DE7F244176}"/>
              </a:ext>
            </a:extLst>
          </p:cNvPr>
          <p:cNvSpPr txBox="1"/>
          <p:nvPr/>
        </p:nvSpPr>
        <p:spPr>
          <a:xfrm>
            <a:off x="533972" y="12043986"/>
            <a:ext cx="9786226" cy="523220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3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조 </a:t>
            </a:r>
            <a:r>
              <a:rPr kumimoji="0" lang="ko-KR" altLang="en-US" sz="2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손보금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lang="ko-KR" altLang="en-US" sz="2600" b="1" dirty="0">
                <a:solidFill>
                  <a:prstClr val="white"/>
                </a:solidFill>
                <a:latin typeface="+mn-ea"/>
                <a:cs typeface="Calibri"/>
              </a:rPr>
              <a:t>정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재민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정지원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심예진</a:t>
            </a:r>
            <a:endParaRPr kumimoji="0" lang="en-US" altLang="ko-KR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4E0C5-3F65-DC47-8274-AAA9080DB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3648C987-67D4-084B-2394-1B88A0F3E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E9E49E6F-FA89-6CFA-6E83-48363D873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7E826BC2-CACF-5851-64D4-C7EBB9E14F4D}"/>
              </a:ext>
            </a:extLst>
          </p:cNvPr>
          <p:cNvSpPr/>
          <p:nvPr/>
        </p:nvSpPr>
        <p:spPr>
          <a:xfrm>
            <a:off x="-101600" y="1341637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1C1F954-776F-22EF-5C65-9D20459EEC41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6865E17-BDB7-0696-95FA-F5D6B057A384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구매하기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BDD7E12-ED90-769B-0EB6-39158F96597C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8A7A776-4BD8-D855-5BAF-AC9EA753D7AB}"/>
              </a:ext>
            </a:extLst>
          </p:cNvPr>
          <p:cNvSpPr txBox="1"/>
          <p:nvPr/>
        </p:nvSpPr>
        <p:spPr>
          <a:xfrm>
            <a:off x="1238148" y="5017378"/>
            <a:ext cx="21158200" cy="7388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sz="3700" b="1" dirty="0" err="1">
                <a:solidFill>
                  <a:schemeClr val="bg1"/>
                </a:solidFill>
                <a:latin typeface="+mn-ea"/>
              </a:rPr>
              <a:t>액터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회원</a:t>
            </a:r>
            <a:endParaRPr lang="en-US" altLang="ko-KR" sz="3300" dirty="0">
              <a:solidFill>
                <a:schemeClr val="bg1"/>
              </a:solidFill>
              <a:latin typeface="+mn-ea"/>
            </a:endParaRPr>
          </a:p>
          <a:p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4. 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사전조건</a:t>
            </a:r>
            <a:r>
              <a:rPr lang="en-US" altLang="ko-KR" sz="37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로그인을 한다．</a:t>
            </a:r>
            <a:endParaRPr lang="en-US" altLang="ko-KR" sz="33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5.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 사후처리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300" b="1" dirty="0">
                <a:solidFill>
                  <a:schemeClr val="bg1"/>
                </a:solidFill>
                <a:latin typeface="+mn-ea"/>
              </a:rPr>
              <a:t>       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　사용자가 결제수단을 선택하지 않고 결제버튼을 누르는 경우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시스템은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 “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결제수단을 선택해주세요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.”</a:t>
            </a:r>
            <a:br>
              <a:rPr lang="en-US" altLang="ko-KR" sz="3300" dirty="0">
                <a:solidFill>
                  <a:schemeClr val="bg1"/>
                </a:solidFill>
                <a:latin typeface="+mn-ea"/>
              </a:rPr>
            </a:b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          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팝업 메시지를 보여준다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CFEDD71-AAA8-8063-B4C9-68BB1B8F0FB8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9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49837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41F67-5F73-3E3F-C6B9-95A7744D4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50534AC-5FD5-3028-D630-0917F4803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DA7561D-77E9-3BC2-7E58-6DA1F38B3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41877CDA-2AFE-25B0-E006-E2C5AA655E6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4657A94-DF92-167F-E858-642FDE84DEA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1D367D5-1D58-D498-F67A-46A3C420B825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구매하기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C42D0F9-060B-EF99-5E59-81C3AB29AA8F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0C473E-6BF0-869C-18B1-EB7C2CB8AA59}"/>
              </a:ext>
            </a:extLst>
          </p:cNvPr>
          <p:cNvSpPr txBox="1"/>
          <p:nvPr/>
        </p:nvSpPr>
        <p:spPr>
          <a:xfrm>
            <a:off x="1244600" y="4072983"/>
            <a:ext cx="21615400" cy="344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6. </a:t>
            </a:r>
            <a:r>
              <a:rPr lang="ko-KR" altLang="en-US" sz="3700" b="1" dirty="0">
                <a:solidFill>
                  <a:schemeClr val="bg1"/>
                </a:solidFill>
              </a:rPr>
              <a:t>예외흐름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 </a:t>
            </a:r>
            <a:r>
              <a:rPr lang="ko-KR" altLang="en-US" sz="3200" dirty="0">
                <a:solidFill>
                  <a:schemeClr val="bg1"/>
                </a:solidFill>
              </a:rPr>
              <a:t>결제 대행사 승인 실패 시스템은 </a:t>
            </a:r>
            <a:r>
              <a:rPr lang="en-US" altLang="ko-KR" sz="3200" dirty="0">
                <a:solidFill>
                  <a:schemeClr val="bg1"/>
                </a:solidFill>
              </a:rPr>
              <a:t>“</a:t>
            </a:r>
            <a:r>
              <a:rPr lang="ko-KR" altLang="en-US" sz="3200" dirty="0">
                <a:solidFill>
                  <a:schemeClr val="bg1"/>
                </a:solidFill>
              </a:rPr>
              <a:t> 결제가 </a:t>
            </a:r>
            <a:r>
              <a:rPr lang="ko-KR" altLang="en-US" sz="3200" dirty="0" err="1">
                <a:solidFill>
                  <a:schemeClr val="bg1"/>
                </a:solidFill>
              </a:rPr>
              <a:t>거부되었습니다．다른</a:t>
            </a:r>
            <a:r>
              <a:rPr lang="ko-KR" altLang="en-US" sz="3200" dirty="0">
                <a:solidFill>
                  <a:schemeClr val="bg1"/>
                </a:solidFill>
              </a:rPr>
              <a:t> 수단을 선택해주세요．</a:t>
            </a:r>
            <a:r>
              <a:rPr lang="en-US" altLang="ko-KR" sz="3200" dirty="0">
                <a:solidFill>
                  <a:schemeClr val="bg1"/>
                </a:solidFill>
              </a:rPr>
              <a:t>” </a:t>
            </a:r>
            <a:r>
              <a:rPr lang="ko-KR" altLang="en-US" sz="3200" dirty="0">
                <a:solidFill>
                  <a:schemeClr val="bg1"/>
                </a:solidFill>
              </a:rPr>
              <a:t>메시지를 보여준다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          2)  </a:t>
            </a:r>
            <a:r>
              <a:rPr lang="ko-KR" altLang="en-US" sz="3200" dirty="0">
                <a:solidFill>
                  <a:schemeClr val="bg1"/>
                </a:solidFill>
              </a:rPr>
              <a:t>네트워크 오류로 인해 결제 실패 시 </a:t>
            </a:r>
            <a:r>
              <a:rPr lang="ko-KR" altLang="en-US" sz="3200" dirty="0" err="1">
                <a:solidFill>
                  <a:schemeClr val="bg1"/>
                </a:solidFill>
              </a:rPr>
              <a:t>시스템은＂네트워크</a:t>
            </a:r>
            <a:r>
              <a:rPr lang="ko-KR" altLang="en-US" sz="3200" dirty="0">
                <a:solidFill>
                  <a:schemeClr val="bg1"/>
                </a:solidFill>
              </a:rPr>
              <a:t> 연결이 원활하지 않습니다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r>
              <a:rPr lang="ko-KR" altLang="en-US" sz="3200" dirty="0">
                <a:solidFill>
                  <a:schemeClr val="bg1"/>
                </a:solidFill>
              </a:rPr>
              <a:t> 결제를 다시 시도해주세요</a:t>
            </a:r>
            <a:r>
              <a:rPr lang="en-US" altLang="ko-KR" sz="3200" dirty="0">
                <a:solidFill>
                  <a:schemeClr val="bg1"/>
                </a:solidFill>
              </a:rPr>
              <a:t>.”</a:t>
            </a:r>
            <a:br>
              <a:rPr lang="en-US" altLang="ko-KR" sz="3200" dirty="0">
                <a:solidFill>
                  <a:schemeClr val="bg1"/>
                </a:solidFill>
              </a:rPr>
            </a:br>
            <a:r>
              <a:rPr lang="en-US" altLang="ko-KR" sz="3200" dirty="0">
                <a:solidFill>
                  <a:schemeClr val="bg1"/>
                </a:solidFill>
              </a:rPr>
              <a:t>               </a:t>
            </a:r>
            <a:r>
              <a:rPr lang="ko-KR" altLang="en-US" sz="3200" dirty="0">
                <a:solidFill>
                  <a:schemeClr val="bg1"/>
                </a:solidFill>
              </a:rPr>
              <a:t>메시지를 보여준다</a:t>
            </a:r>
            <a:r>
              <a:rPr lang="en-US" altLang="ko-KR" sz="3200" dirty="0">
                <a:solidFill>
                  <a:schemeClr val="bg1"/>
                </a:solidFill>
              </a:rPr>
              <a:t>.   </a:t>
            </a:r>
            <a:r>
              <a:rPr lang="ko-KR" altLang="en-US" sz="3200" dirty="0">
                <a:solidFill>
                  <a:schemeClr val="bg1"/>
                </a:solidFill>
              </a:rPr>
              <a:t>    </a:t>
            </a:r>
            <a:r>
              <a:rPr lang="en-US" altLang="ko-KR" sz="3200" dirty="0">
                <a:solidFill>
                  <a:schemeClr val="bg1"/>
                </a:solidFill>
              </a:rPr>
              <a:t>		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713756-8477-AAC8-23FC-F1A383B1E4D3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10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55656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FA8FD47-7D55-4A58-94A1-4969B16C2C60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12F92C0-D6D0-239B-2832-810BE6AACD26}"/>
              </a:ext>
            </a:extLst>
          </p:cNvPr>
          <p:cNvSpPr/>
          <p:nvPr/>
        </p:nvSpPr>
        <p:spPr>
          <a:xfrm>
            <a:off x="11012179" y="3313206"/>
            <a:ext cx="3918857" cy="8424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err="1"/>
              <a:t>개발물</a:t>
            </a:r>
            <a:r>
              <a:rPr lang="ko-KR" altLang="en-US" sz="2500" b="1" dirty="0"/>
              <a:t> 거래 플랫폼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8FCA420-C582-B600-C673-5BD3EA3C59A9}"/>
              </a:ext>
            </a:extLst>
          </p:cNvPr>
          <p:cNvSpPr/>
          <p:nvPr/>
        </p:nvSpPr>
        <p:spPr>
          <a:xfrm>
            <a:off x="19341963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마이페이지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13D265E-5655-E453-8C8B-D298685FC7F0}"/>
              </a:ext>
            </a:extLst>
          </p:cNvPr>
          <p:cNvSpPr/>
          <p:nvPr/>
        </p:nvSpPr>
        <p:spPr>
          <a:xfrm>
            <a:off x="19377515" y="3793658"/>
            <a:ext cx="2119026" cy="61358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회원가입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A79B285-5712-F63F-CE9B-CBEA2B381047}"/>
              </a:ext>
            </a:extLst>
          </p:cNvPr>
          <p:cNvSpPr/>
          <p:nvPr/>
        </p:nvSpPr>
        <p:spPr>
          <a:xfrm>
            <a:off x="16963271" y="3793657"/>
            <a:ext cx="2119026" cy="61359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로그인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BB2BA9-0045-15C7-A8BC-44DFEBB08E19}"/>
              </a:ext>
            </a:extLst>
          </p:cNvPr>
          <p:cNvSpPr/>
          <p:nvPr/>
        </p:nvSpPr>
        <p:spPr>
          <a:xfrm>
            <a:off x="19341963" y="6834938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구매내역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4CBA82-815C-BD78-A3C5-844648AB146D}"/>
              </a:ext>
            </a:extLst>
          </p:cNvPr>
          <p:cNvSpPr/>
          <p:nvPr/>
        </p:nvSpPr>
        <p:spPr>
          <a:xfrm>
            <a:off x="19341963" y="789522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장바구니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1B0F3B-1803-AA45-BCE6-33F0B96EADC7}"/>
              </a:ext>
            </a:extLst>
          </p:cNvPr>
          <p:cNvSpPr/>
          <p:nvPr/>
        </p:nvSpPr>
        <p:spPr>
          <a:xfrm>
            <a:off x="19341963" y="8976622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내 보관함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E749A06-2037-33D9-1A19-D4A453F46A72}"/>
              </a:ext>
            </a:extLst>
          </p:cNvPr>
          <p:cNvSpPr/>
          <p:nvPr/>
        </p:nvSpPr>
        <p:spPr>
          <a:xfrm>
            <a:off x="19341963" y="1002492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프로필 관리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AF3BEB-A59D-F1D6-B83F-31B6E57C9A10}"/>
              </a:ext>
            </a:extLst>
          </p:cNvPr>
          <p:cNvSpPr/>
          <p:nvPr/>
        </p:nvSpPr>
        <p:spPr>
          <a:xfrm>
            <a:off x="19341963" y="110653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찜</a:t>
            </a:r>
            <a:r>
              <a:rPr lang="en-US" altLang="ko-KR" sz="2300" dirty="0"/>
              <a:t>/</a:t>
            </a:r>
            <a:r>
              <a:rPr lang="ko-KR" altLang="en-US" sz="2300" dirty="0"/>
              <a:t>최근 본 상품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9A672F9-4747-9892-75E2-B870AA0148BA}"/>
              </a:ext>
            </a:extLst>
          </p:cNvPr>
          <p:cNvSpPr/>
          <p:nvPr/>
        </p:nvSpPr>
        <p:spPr>
          <a:xfrm>
            <a:off x="16086122" y="5746460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고객센터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746B1E1-AAD6-2FC1-8B69-1CFD7BB49205}"/>
              </a:ext>
            </a:extLst>
          </p:cNvPr>
          <p:cNvSpPr/>
          <p:nvPr/>
        </p:nvSpPr>
        <p:spPr>
          <a:xfrm>
            <a:off x="16086121" y="6841050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공지사항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9422D60-185F-3F87-7F7D-41E70F323688}"/>
              </a:ext>
            </a:extLst>
          </p:cNvPr>
          <p:cNvSpPr/>
          <p:nvPr/>
        </p:nvSpPr>
        <p:spPr>
          <a:xfrm>
            <a:off x="16086121" y="789522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이용가이드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BDAE72-36A3-F595-079E-54DE6C222A0C}"/>
              </a:ext>
            </a:extLst>
          </p:cNvPr>
          <p:cNvSpPr/>
          <p:nvPr/>
        </p:nvSpPr>
        <p:spPr>
          <a:xfrm>
            <a:off x="16086122" y="897417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판매</a:t>
            </a:r>
            <a:r>
              <a:rPr lang="en-US" altLang="ko-KR" sz="2300" dirty="0"/>
              <a:t>/</a:t>
            </a:r>
            <a:r>
              <a:rPr lang="ko-KR" altLang="en-US" sz="2300" dirty="0"/>
              <a:t>환불정책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69CA611-698F-6764-B298-FD81DF4872AE}"/>
              </a:ext>
            </a:extLst>
          </p:cNvPr>
          <p:cNvSpPr/>
          <p:nvPr/>
        </p:nvSpPr>
        <p:spPr>
          <a:xfrm>
            <a:off x="16086123" y="1002492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자주 묻는 질문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2E5EC8E-CB73-E483-3F58-CD91B732D9CB}"/>
              </a:ext>
            </a:extLst>
          </p:cNvPr>
          <p:cNvSpPr/>
          <p:nvPr/>
        </p:nvSpPr>
        <p:spPr>
          <a:xfrm>
            <a:off x="16086123" y="110653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문의하기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F8801D9-B69D-418C-7D98-BF4C5ADA0E00}"/>
              </a:ext>
            </a:extLst>
          </p:cNvPr>
          <p:cNvSpPr/>
          <p:nvPr/>
        </p:nvSpPr>
        <p:spPr>
          <a:xfrm>
            <a:off x="12971394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상품등록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60BB759-64EB-05C8-418B-C7441BC19725}"/>
              </a:ext>
            </a:extLst>
          </p:cNvPr>
          <p:cNvSpPr/>
          <p:nvPr/>
        </p:nvSpPr>
        <p:spPr>
          <a:xfrm>
            <a:off x="12971394" y="6834938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등록신청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B22CB08-CD22-81BD-1BC5-49475EB09D25}"/>
              </a:ext>
            </a:extLst>
          </p:cNvPr>
          <p:cNvSpPr/>
          <p:nvPr/>
        </p:nvSpPr>
        <p:spPr>
          <a:xfrm>
            <a:off x="12969618" y="7923417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등록내역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71EB498-BB1A-52A1-48AF-0F60C3AAE13B}"/>
              </a:ext>
            </a:extLst>
          </p:cNvPr>
          <p:cNvSpPr/>
          <p:nvPr/>
        </p:nvSpPr>
        <p:spPr>
          <a:xfrm>
            <a:off x="12971608" y="897417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심사현황조회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769DD2-7ADE-5F04-BD4C-333E7B559F05}"/>
              </a:ext>
            </a:extLst>
          </p:cNvPr>
          <p:cNvSpPr/>
          <p:nvPr/>
        </p:nvSpPr>
        <p:spPr>
          <a:xfrm>
            <a:off x="12969618" y="1002492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판매수익현황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C194A5C-0EA2-337F-3C30-497F93FFB3F6}"/>
              </a:ext>
            </a:extLst>
          </p:cNvPr>
          <p:cNvSpPr/>
          <p:nvPr/>
        </p:nvSpPr>
        <p:spPr>
          <a:xfrm>
            <a:off x="6785270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커뮤니티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4E9C2B9-851C-FC83-ADC2-C81A8C1E554F}"/>
              </a:ext>
            </a:extLst>
          </p:cNvPr>
          <p:cNvSpPr/>
          <p:nvPr/>
        </p:nvSpPr>
        <p:spPr>
          <a:xfrm>
            <a:off x="3692208" y="5746459"/>
            <a:ext cx="2699658" cy="794970"/>
          </a:xfrm>
          <a:prstGeom prst="rect">
            <a:avLst/>
          </a:prstGeom>
          <a:solidFill>
            <a:srgbClr val="7F7F7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마켓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0BC7644-3C28-85AE-4659-01CF7010C88D}"/>
              </a:ext>
            </a:extLst>
          </p:cNvPr>
          <p:cNvSpPr/>
          <p:nvPr/>
        </p:nvSpPr>
        <p:spPr>
          <a:xfrm>
            <a:off x="3692208" y="87278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용도별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4602F59-D169-E728-D60A-F9274BEE5F55}"/>
              </a:ext>
            </a:extLst>
          </p:cNvPr>
          <p:cNvSpPr/>
          <p:nvPr/>
        </p:nvSpPr>
        <p:spPr>
          <a:xfrm>
            <a:off x="3692208" y="967573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개발자별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7AB3FCB-A4AA-0A76-EF06-88B0CC26E9A1}"/>
              </a:ext>
            </a:extLst>
          </p:cNvPr>
          <p:cNvSpPr/>
          <p:nvPr/>
        </p:nvSpPr>
        <p:spPr>
          <a:xfrm>
            <a:off x="3692208" y="10620459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할인상품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F5788FB-7CA3-794F-F19B-5DDEB7AC78AC}"/>
              </a:ext>
            </a:extLst>
          </p:cNvPr>
          <p:cNvSpPr/>
          <p:nvPr/>
        </p:nvSpPr>
        <p:spPr>
          <a:xfrm>
            <a:off x="9878332" y="5746459"/>
            <a:ext cx="2699658" cy="7949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b="1" dirty="0"/>
              <a:t>이벤트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A9CB0FEC-7F56-E740-2048-672508B9247D}"/>
              </a:ext>
            </a:extLst>
          </p:cNvPr>
          <p:cNvSpPr/>
          <p:nvPr/>
        </p:nvSpPr>
        <p:spPr>
          <a:xfrm>
            <a:off x="9883164" y="6835920"/>
            <a:ext cx="2699658" cy="794970"/>
          </a:xfrm>
          <a:prstGeom prst="rect">
            <a:avLst/>
          </a:prstGeom>
          <a:solidFill>
            <a:schemeClr val="bg1">
              <a:lumMod val="7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진행중인 이벤트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08FC2C4-496B-73C0-C217-2FFBAF041D23}"/>
              </a:ext>
            </a:extLst>
          </p:cNvPr>
          <p:cNvSpPr/>
          <p:nvPr/>
        </p:nvSpPr>
        <p:spPr>
          <a:xfrm>
            <a:off x="9878652" y="78199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종료된 이벤트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9369926-692F-D3FC-6305-6E58709B8C73}"/>
              </a:ext>
            </a:extLst>
          </p:cNvPr>
          <p:cNvSpPr/>
          <p:nvPr/>
        </p:nvSpPr>
        <p:spPr>
          <a:xfrm>
            <a:off x="9878652" y="8802044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당첨자 발표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AF135F8-044C-C7B1-7CD8-B1B0DF0B072A}"/>
              </a:ext>
            </a:extLst>
          </p:cNvPr>
          <p:cNvSpPr/>
          <p:nvPr/>
        </p:nvSpPr>
        <p:spPr>
          <a:xfrm>
            <a:off x="999705" y="5047859"/>
            <a:ext cx="2346543" cy="595138"/>
          </a:xfrm>
          <a:prstGeom prst="rect">
            <a:avLst/>
          </a:prstGeom>
          <a:solidFill>
            <a:srgbClr val="4F535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/>
              <a:t>2depth</a:t>
            </a:r>
            <a:endParaRPr lang="ko-KR" altLang="en-US" sz="2500" b="1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CDA09CA-BD60-D564-B541-EB2601F8EDFA}"/>
              </a:ext>
            </a:extLst>
          </p:cNvPr>
          <p:cNvSpPr/>
          <p:nvPr/>
        </p:nvSpPr>
        <p:spPr>
          <a:xfrm>
            <a:off x="999705" y="4064802"/>
            <a:ext cx="2346543" cy="595139"/>
          </a:xfrm>
          <a:prstGeom prst="rect">
            <a:avLst/>
          </a:prstGeom>
          <a:solidFill>
            <a:srgbClr val="7F7F7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/>
              <a:t>1depth</a:t>
            </a:r>
            <a:endParaRPr lang="ko-KR" altLang="en-US" sz="2500" b="1" dirty="0"/>
          </a:p>
        </p:txBody>
      </p:sp>
      <p:cxnSp>
        <p:nvCxnSpPr>
          <p:cNvPr id="81" name="연결선: 꺾임 80">
            <a:extLst>
              <a:ext uri="{FF2B5EF4-FFF2-40B4-BE49-F238E27FC236}">
                <a16:creationId xmlns:a16="http://schemas.microsoft.com/office/drawing/2014/main" id="{30D5B8AF-521B-6B72-C4A1-1FA163BB55B9}"/>
              </a:ext>
            </a:extLst>
          </p:cNvPr>
          <p:cNvCxnSpPr>
            <a:stCxn id="49" idx="0"/>
            <a:endCxn id="2" idx="2"/>
          </p:cNvCxnSpPr>
          <p:nvPr/>
        </p:nvCxnSpPr>
        <p:spPr>
          <a:xfrm rot="5400000" flipH="1" flipV="1">
            <a:off x="8211396" y="986248"/>
            <a:ext cx="1590853" cy="7929571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A203A063-2856-C093-5756-DECE41A6C992}"/>
              </a:ext>
            </a:extLst>
          </p:cNvPr>
          <p:cNvCxnSpPr>
            <a:stCxn id="40" idx="0"/>
            <a:endCxn id="2" idx="2"/>
          </p:cNvCxnSpPr>
          <p:nvPr/>
        </p:nvCxnSpPr>
        <p:spPr>
          <a:xfrm rot="5400000" flipH="1" flipV="1">
            <a:off x="9757927" y="2532779"/>
            <a:ext cx="1590853" cy="4836509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연결선: 꺾임 84">
            <a:extLst>
              <a:ext uri="{FF2B5EF4-FFF2-40B4-BE49-F238E27FC236}">
                <a16:creationId xmlns:a16="http://schemas.microsoft.com/office/drawing/2014/main" id="{8AE97AAA-7533-D4FC-DC5B-3ED488C6C21F}"/>
              </a:ext>
            </a:extLst>
          </p:cNvPr>
          <p:cNvCxnSpPr>
            <a:stCxn id="59" idx="0"/>
            <a:endCxn id="2" idx="2"/>
          </p:cNvCxnSpPr>
          <p:nvPr/>
        </p:nvCxnSpPr>
        <p:spPr>
          <a:xfrm rot="5400000" flipH="1" flipV="1">
            <a:off x="11304458" y="4079310"/>
            <a:ext cx="1590853" cy="1743447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연결선: 꺾임 95">
            <a:extLst>
              <a:ext uri="{FF2B5EF4-FFF2-40B4-BE49-F238E27FC236}">
                <a16:creationId xmlns:a16="http://schemas.microsoft.com/office/drawing/2014/main" id="{4F636041-6B1D-B63C-8AB2-2379F58120A1}"/>
              </a:ext>
            </a:extLst>
          </p:cNvPr>
          <p:cNvCxnSpPr>
            <a:cxnSpLocks/>
            <a:stCxn id="3" idx="0"/>
            <a:endCxn id="2" idx="2"/>
          </p:cNvCxnSpPr>
          <p:nvPr/>
        </p:nvCxnSpPr>
        <p:spPr>
          <a:xfrm rot="16200000" flipV="1">
            <a:off x="16036274" y="1090941"/>
            <a:ext cx="1590853" cy="7720184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연결선: 꺾임 97">
            <a:extLst>
              <a:ext uri="{FF2B5EF4-FFF2-40B4-BE49-F238E27FC236}">
                <a16:creationId xmlns:a16="http://schemas.microsoft.com/office/drawing/2014/main" id="{11BF402C-179E-9B2F-42B2-F2DDAF6DE140}"/>
              </a:ext>
            </a:extLst>
          </p:cNvPr>
          <p:cNvCxnSpPr>
            <a:stCxn id="29" idx="0"/>
            <a:endCxn id="2" idx="2"/>
          </p:cNvCxnSpPr>
          <p:nvPr/>
        </p:nvCxnSpPr>
        <p:spPr>
          <a:xfrm rot="16200000" flipV="1">
            <a:off x="12850990" y="4276225"/>
            <a:ext cx="1590853" cy="1349615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연결선: 꺾임 107">
            <a:extLst>
              <a:ext uri="{FF2B5EF4-FFF2-40B4-BE49-F238E27FC236}">
                <a16:creationId xmlns:a16="http://schemas.microsoft.com/office/drawing/2014/main" id="{75461D13-BCEA-FB2C-00B6-AA5E33A03E3C}"/>
              </a:ext>
            </a:extLst>
          </p:cNvPr>
          <p:cNvCxnSpPr>
            <a:cxnSpLocks/>
            <a:stCxn id="17" idx="0"/>
            <a:endCxn id="2" idx="2"/>
          </p:cNvCxnSpPr>
          <p:nvPr/>
        </p:nvCxnSpPr>
        <p:spPr>
          <a:xfrm rot="16200000" flipV="1">
            <a:off x="14408353" y="2718861"/>
            <a:ext cx="1590854" cy="4464343"/>
          </a:xfrm>
          <a:prstGeom prst="bentConnector3">
            <a:avLst>
              <a:gd name="adj1" fmla="val 50000"/>
            </a:avLst>
          </a:prstGeom>
          <a:ln w="2857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C9967BFD-1134-044F-FCFA-6D28ECFA82F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0010D9D-06C9-A801-3A7B-0377F47DE0BA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. 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메뉴구조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E5AD346-2C33-9C38-BB98-3FC6F05E4F37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BBF64F0D-A81B-BE84-9218-79012DF3943E}"/>
              </a:ext>
            </a:extLst>
          </p:cNvPr>
          <p:cNvSpPr/>
          <p:nvPr/>
        </p:nvSpPr>
        <p:spPr>
          <a:xfrm>
            <a:off x="3692208" y="7800863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/>
              <a:t>개발언어별</a:t>
            </a:r>
            <a:endParaRPr lang="ko-KR" altLang="en-US" sz="23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CA41B3D-4354-C4CF-F226-46CBB6FB4165}"/>
              </a:ext>
            </a:extLst>
          </p:cNvPr>
          <p:cNvSpPr/>
          <p:nvPr/>
        </p:nvSpPr>
        <p:spPr>
          <a:xfrm>
            <a:off x="3692208" y="6834938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전체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0DEC623-0483-D17D-A8FB-1A952A66E586}"/>
              </a:ext>
            </a:extLst>
          </p:cNvPr>
          <p:cNvSpPr/>
          <p:nvPr/>
        </p:nvSpPr>
        <p:spPr>
          <a:xfrm>
            <a:off x="6787686" y="6841050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홈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C474977-B338-0380-5F86-ED2B5074CB99}"/>
              </a:ext>
            </a:extLst>
          </p:cNvPr>
          <p:cNvSpPr/>
          <p:nvPr/>
        </p:nvSpPr>
        <p:spPr>
          <a:xfrm>
            <a:off x="6787686" y="9771592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토론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A4FED1C6-D942-5000-CBF6-6044653025E2}"/>
              </a:ext>
            </a:extLst>
          </p:cNvPr>
          <p:cNvSpPr/>
          <p:nvPr/>
        </p:nvSpPr>
        <p:spPr>
          <a:xfrm>
            <a:off x="6787686" y="8793194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리뷰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5FF3E59-E463-9436-1405-9BE84E447A10}"/>
              </a:ext>
            </a:extLst>
          </p:cNvPr>
          <p:cNvSpPr/>
          <p:nvPr/>
        </p:nvSpPr>
        <p:spPr>
          <a:xfrm>
            <a:off x="6787686" y="7819905"/>
            <a:ext cx="2699658" cy="794970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자유게시판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7C6852B-B49C-48A8-906D-C92F8D9EC2E1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11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58142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67298-6344-FD4D-1CC2-B873B8DB5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CAD8E2D4-2623-E320-3AC4-15042FE56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4A00BB7-7EAA-5399-4901-D1F2A7908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CA63B1C-9273-0C99-5D12-DA8DE794123C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D6818-BEBD-95D9-AE76-0BEE4CA6720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B48815A-9CE4-C3F6-81EA-E16F798E8D2C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6.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Calibri" panose="020F0502020204030204"/>
                  <a:ea typeface="맑은 고딕" panose="020B0503020000020004" pitchFamily="50" charset="-127"/>
                </a:rPr>
                <a:t> 스크린리스트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7DAA43E-2C7E-E735-5281-ADEF55CD180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pic>
        <p:nvPicPr>
          <p:cNvPr id="16" name="Image 22" descr="preencoded.png">
            <a:extLst>
              <a:ext uri="{FF2B5EF4-FFF2-40B4-BE49-F238E27FC236}">
                <a16:creationId xmlns:a16="http://schemas.microsoft.com/office/drawing/2014/main" id="{9F8D864C-BF35-215B-3347-A92A4170E1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7328" y="4857473"/>
            <a:ext cx="2296008" cy="747539"/>
          </a:xfrm>
          <a:prstGeom prst="rect">
            <a:avLst/>
          </a:prstGeom>
        </p:spPr>
      </p:pic>
      <p:pic>
        <p:nvPicPr>
          <p:cNvPr id="22" name="Image 26" descr="preencoded.png">
            <a:extLst>
              <a:ext uri="{FF2B5EF4-FFF2-40B4-BE49-F238E27FC236}">
                <a16:creationId xmlns:a16="http://schemas.microsoft.com/office/drawing/2014/main" id="{45D698BE-A5F3-0659-EFA5-467A4AF589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29499" y="9773529"/>
            <a:ext cx="1528559" cy="747539"/>
          </a:xfrm>
          <a:prstGeom prst="rect">
            <a:avLst/>
          </a:prstGeom>
        </p:spPr>
      </p:pic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CE90DBA8-CFB3-E773-8426-6258808C3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193248"/>
              </p:ext>
            </p:extLst>
          </p:nvPr>
        </p:nvGraphicFramePr>
        <p:xfrm>
          <a:off x="2453163" y="3267116"/>
          <a:ext cx="19477674" cy="1024897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724713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2651060">
                  <a:extLst>
                    <a:ext uri="{9D8B030D-6E8A-4147-A177-3AD203B41FA5}">
                      <a16:colId xmlns:a16="http://schemas.microsoft.com/office/drawing/2014/main" val="1200805588"/>
                    </a:ext>
                  </a:extLst>
                </a:gridCol>
                <a:gridCol w="2541361">
                  <a:extLst>
                    <a:ext uri="{9D8B030D-6E8A-4147-A177-3AD203B41FA5}">
                      <a16:colId xmlns:a16="http://schemas.microsoft.com/office/drawing/2014/main" val="1652414517"/>
                    </a:ext>
                  </a:extLst>
                </a:gridCol>
                <a:gridCol w="2486512">
                  <a:extLst>
                    <a:ext uri="{9D8B030D-6E8A-4147-A177-3AD203B41FA5}">
                      <a16:colId xmlns:a16="http://schemas.microsoft.com/office/drawing/2014/main" val="2934775446"/>
                    </a:ext>
                  </a:extLst>
                </a:gridCol>
                <a:gridCol w="3985731">
                  <a:extLst>
                    <a:ext uri="{9D8B030D-6E8A-4147-A177-3AD203B41FA5}">
                      <a16:colId xmlns:a16="http://schemas.microsoft.com/office/drawing/2014/main" val="2359510850"/>
                    </a:ext>
                  </a:extLst>
                </a:gridCol>
                <a:gridCol w="4991306">
                  <a:extLst>
                    <a:ext uri="{9D8B030D-6E8A-4147-A177-3AD203B41FA5}">
                      <a16:colId xmlns:a16="http://schemas.microsoft.com/office/drawing/2014/main" val="3238313405"/>
                    </a:ext>
                  </a:extLst>
                </a:gridCol>
                <a:gridCol w="1096991">
                  <a:extLst>
                    <a:ext uri="{9D8B030D-6E8A-4147-A177-3AD203B41FA5}">
                      <a16:colId xmlns:a16="http://schemas.microsoft.com/office/drawing/2014/main" val="2940770997"/>
                    </a:ext>
                  </a:extLst>
                </a:gridCol>
              </a:tblGrid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solidFill>
                            <a:schemeClr val="bg1"/>
                          </a:solidFill>
                        </a:rPr>
                        <a:t>대메뉴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solidFill>
                            <a:schemeClr val="bg1"/>
                          </a:solidFill>
                        </a:rPr>
                        <a:t>중메뉴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solidFill>
                            <a:schemeClr val="bg1"/>
                          </a:solidFill>
                        </a:rPr>
                        <a:t>소메뉴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Screen ID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Page Title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비고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UI-S-0000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783243"/>
                  </a:ext>
                </a:extLst>
              </a:tr>
              <a:tr h="570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UI-S-0001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 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8306096"/>
                  </a:ext>
                </a:extLst>
              </a:tr>
              <a:tr h="8644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상세페이지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9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  <a:r>
                        <a:rPr lang="en-US" altLang="ko-KR" sz="19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19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r>
                        <a:rPr lang="en-US" altLang="ko-KR" sz="19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19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개발물상세페이지</a:t>
                      </a:r>
                      <a:endParaRPr lang="ko-KR" altLang="en-US" sz="19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 화면에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개의 판매 소프트웨어를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2737433"/>
                  </a:ext>
                </a:extLst>
              </a:tr>
              <a:tr h="570177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Market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전체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마켓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전체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현재 판매량이 높은 순으로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8690"/>
                  </a:ext>
                </a:extLst>
              </a:tr>
              <a:tr h="661138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마켓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개발언어별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 선택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개발언어 선택 시 해당하는 개발물을</a:t>
                      </a:r>
                      <a:endParaRPr lang="en-US" altLang="ko-KR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판매량 순으로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925929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할인상품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UI-M-0002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마켓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할인상품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할인중인 상품을 판매량 순으로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868180"/>
                  </a:ext>
                </a:extLst>
              </a:tr>
              <a:tr h="570177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Community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UI-C-0000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커뮤니티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중메뉴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카테고리 내용을 전반적으로 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337885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토론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UI-C-0001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커뮤니티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토론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주제선택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주제별 현재 의견이 많이 달린 순으로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표시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2879754"/>
                  </a:ext>
                </a:extLst>
              </a:tr>
              <a:tr h="570177"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Event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진행중인　이벤트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UI-E-0000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이벤트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진행중인 이벤트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현제 진행중인 이벤트 열람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701603"/>
                  </a:ext>
                </a:extLst>
              </a:tr>
              <a:tr h="570177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등록신청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UI-R-0000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등록신청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판매자 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등록신청 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31566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심사현황조회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UI-R-0001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심사현황조회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등록신청 후 심사 현황 실시간 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9252269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판매수익현황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UI-R-0002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상품등록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판매수익현황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판매현황 및 수익현황 조회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485096"/>
                  </a:ext>
                </a:extLst>
              </a:tr>
              <a:tr h="57017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Ｓｕｐｐｏｒｔ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이용가이드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UI-G-0000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고객센터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이용가이드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판매자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관리자가 게시한 판매자 이용가이드 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0169763"/>
                  </a:ext>
                </a:extLst>
              </a:tr>
              <a:tr h="570177"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구매자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UI-G-0001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고객센터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이용가이드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구매자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관리자가 게시한 구매자 이용가이드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solidFill>
                      <a:srgbClr val="A4A5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458455"/>
                  </a:ext>
                </a:extLst>
              </a:tr>
              <a:tr h="1140354"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About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UI-P-0000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About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＞홈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홈페이지와 홈페이지 개발자들의　대한 설명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169048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FDFBAB-274B-4A7B-BF07-406AFEC54D9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12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4985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CD16C-41B4-D666-6DAE-D22834B22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FEA29F33-34C9-EB76-ED1D-929ED00C8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6675C22D-67C3-95C4-318E-887A2E17D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0DB614C1-D830-072D-ACF6-7A69D54E37B0}"/>
              </a:ext>
            </a:extLst>
          </p:cNvPr>
          <p:cNvSpPr/>
          <p:nvPr/>
        </p:nvSpPr>
        <p:spPr>
          <a:xfrm>
            <a:off x="-86360" y="391735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AA80B41-D8E4-8E0F-AE76-05B18EB0C5A1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3BC38A6-2327-85D8-DFDA-3FB829A7D967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7.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 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Process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DE89018-C80E-ABCB-8F5A-E7C284D7A5BD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D583C6C-39A4-57FF-FA76-490764432DCC}"/>
              </a:ext>
            </a:extLst>
          </p:cNvPr>
          <p:cNvSpPr/>
          <p:nvPr/>
        </p:nvSpPr>
        <p:spPr>
          <a:xfrm>
            <a:off x="10773572" y="5864713"/>
            <a:ext cx="2066371" cy="422843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DEAF6A6-A363-84AB-9659-74A959CFA4AD}"/>
              </a:ext>
            </a:extLst>
          </p:cNvPr>
          <p:cNvSpPr/>
          <p:nvPr/>
        </p:nvSpPr>
        <p:spPr>
          <a:xfrm>
            <a:off x="15993270" y="5864714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승인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7B8B2A9-E18F-6661-7756-586CBC1878BD}"/>
              </a:ext>
            </a:extLst>
          </p:cNvPr>
          <p:cNvSpPr/>
          <p:nvPr/>
        </p:nvSpPr>
        <p:spPr>
          <a:xfrm>
            <a:off x="15993270" y="4837523"/>
            <a:ext cx="2066370" cy="422842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반려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77FC13C-8142-93C1-1C19-EC48F378F1A2}"/>
              </a:ext>
            </a:extLst>
          </p:cNvPr>
          <p:cNvSpPr/>
          <p:nvPr/>
        </p:nvSpPr>
        <p:spPr>
          <a:xfrm>
            <a:off x="13386410" y="5864504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상품등록신청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E58AC0B-20F6-102A-268E-95DE5F3BD92B}"/>
              </a:ext>
            </a:extLst>
          </p:cNvPr>
          <p:cNvSpPr/>
          <p:nvPr/>
        </p:nvSpPr>
        <p:spPr>
          <a:xfrm>
            <a:off x="18599065" y="5864714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판매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2F49C3C0-4E4B-3ED8-6895-B9DBB359A23C}"/>
              </a:ext>
            </a:extLst>
          </p:cNvPr>
          <p:cNvSpPr/>
          <p:nvPr/>
        </p:nvSpPr>
        <p:spPr>
          <a:xfrm>
            <a:off x="21204860" y="5864714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수익정산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B61E6F1B-D1CC-C540-8395-BBDF0D8D8205}"/>
              </a:ext>
            </a:extLst>
          </p:cNvPr>
          <p:cNvSpPr/>
          <p:nvPr/>
        </p:nvSpPr>
        <p:spPr>
          <a:xfrm>
            <a:off x="18606107" y="4837523"/>
            <a:ext cx="2066370" cy="422842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사유조회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ECDE8770-5213-C412-4604-138DB789EA64}"/>
              </a:ext>
            </a:extLst>
          </p:cNvPr>
          <p:cNvSpPr/>
          <p:nvPr/>
        </p:nvSpPr>
        <p:spPr>
          <a:xfrm>
            <a:off x="10766529" y="6891695"/>
            <a:ext cx="2066371" cy="422842"/>
          </a:xfrm>
          <a:prstGeom prst="round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관리자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594437A-B1E2-2D6D-1291-018B38ECD9CB}"/>
              </a:ext>
            </a:extLst>
          </p:cNvPr>
          <p:cNvSpPr/>
          <p:nvPr/>
        </p:nvSpPr>
        <p:spPr>
          <a:xfrm>
            <a:off x="13379367" y="6891695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상품등록접수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E139BC1-0B9F-CFFF-705C-19FE97BC9911}"/>
              </a:ext>
            </a:extLst>
          </p:cNvPr>
          <p:cNvSpPr/>
          <p:nvPr/>
        </p:nvSpPr>
        <p:spPr>
          <a:xfrm>
            <a:off x="15986228" y="6891695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검수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64D990E4-09A2-2F1F-DF47-025F7A63DDDB}"/>
              </a:ext>
            </a:extLst>
          </p:cNvPr>
          <p:cNvSpPr/>
          <p:nvPr/>
        </p:nvSpPr>
        <p:spPr>
          <a:xfrm>
            <a:off x="18599065" y="6891695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적합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34BEF7D-FE2E-B24C-F264-2A7C7D00F946}"/>
              </a:ext>
            </a:extLst>
          </p:cNvPr>
          <p:cNvSpPr/>
          <p:nvPr/>
        </p:nvSpPr>
        <p:spPr>
          <a:xfrm>
            <a:off x="18599065" y="7918886"/>
            <a:ext cx="2066370" cy="422842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비적합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F18FA-108F-EBCD-3C1F-3105F39D7426}"/>
              </a:ext>
            </a:extLst>
          </p:cNvPr>
          <p:cNvSpPr txBox="1"/>
          <p:nvPr/>
        </p:nvSpPr>
        <p:spPr>
          <a:xfrm>
            <a:off x="15824867" y="7389799"/>
            <a:ext cx="2478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보안성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안정성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호환성 등</a:t>
            </a:r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B2B42866-B46F-2884-D7F8-3BD1BB0B853E}"/>
              </a:ext>
            </a:extLst>
          </p:cNvPr>
          <p:cNvCxnSpPr>
            <a:stCxn id="21" idx="3"/>
            <a:endCxn id="25" idx="1"/>
          </p:cNvCxnSpPr>
          <p:nvPr/>
        </p:nvCxnSpPr>
        <p:spPr>
          <a:xfrm flipV="1">
            <a:off x="12839943" y="6075925"/>
            <a:ext cx="546467" cy="21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548690D-1AD4-AD92-736C-79AD95FA17EB}"/>
              </a:ext>
            </a:extLst>
          </p:cNvPr>
          <p:cNvCxnSpPr>
            <a:stCxn id="25" idx="3"/>
            <a:endCxn id="22" idx="1"/>
          </p:cNvCxnSpPr>
          <p:nvPr/>
        </p:nvCxnSpPr>
        <p:spPr>
          <a:xfrm>
            <a:off x="15452781" y="6075925"/>
            <a:ext cx="540489" cy="2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F93B365C-F9DE-9722-514B-03B0DC3D78C1}"/>
              </a:ext>
            </a:extLst>
          </p:cNvPr>
          <p:cNvCxnSpPr>
            <a:stCxn id="24" idx="3"/>
            <a:endCxn id="31" idx="1"/>
          </p:cNvCxnSpPr>
          <p:nvPr/>
        </p:nvCxnSpPr>
        <p:spPr>
          <a:xfrm>
            <a:off x="18059640" y="5048944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CEA1EEF-269C-FBF9-4C25-657636DC3B30}"/>
              </a:ext>
            </a:extLst>
          </p:cNvPr>
          <p:cNvCxnSpPr>
            <a:stCxn id="22" idx="3"/>
            <a:endCxn id="28" idx="1"/>
          </p:cNvCxnSpPr>
          <p:nvPr/>
        </p:nvCxnSpPr>
        <p:spPr>
          <a:xfrm>
            <a:off x="18059640" y="6076135"/>
            <a:ext cx="53942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3BD5BC33-A71A-1916-65BC-9516C280A529}"/>
              </a:ext>
            </a:extLst>
          </p:cNvPr>
          <p:cNvCxnSpPr>
            <a:stCxn id="28" idx="3"/>
            <a:endCxn id="30" idx="1"/>
          </p:cNvCxnSpPr>
          <p:nvPr/>
        </p:nvCxnSpPr>
        <p:spPr>
          <a:xfrm>
            <a:off x="20665435" y="6076135"/>
            <a:ext cx="53942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F15CF90-C8E4-CB26-FD92-02BB181F8AAD}"/>
              </a:ext>
            </a:extLst>
          </p:cNvPr>
          <p:cNvCxnSpPr>
            <a:stCxn id="32" idx="3"/>
            <a:endCxn id="33" idx="1"/>
          </p:cNvCxnSpPr>
          <p:nvPr/>
        </p:nvCxnSpPr>
        <p:spPr>
          <a:xfrm>
            <a:off x="12832900" y="7103116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32B8755-20FC-C495-B2B2-9F29CBCE2FE2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15445738" y="7103116"/>
            <a:ext cx="54049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0FBBB986-3BFE-21CE-C7A5-A7AE51D15ABA}"/>
              </a:ext>
            </a:extLst>
          </p:cNvPr>
          <p:cNvCxnSpPr>
            <a:stCxn id="34" idx="3"/>
            <a:endCxn id="35" idx="1"/>
          </p:cNvCxnSpPr>
          <p:nvPr/>
        </p:nvCxnSpPr>
        <p:spPr>
          <a:xfrm>
            <a:off x="18052598" y="7103116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E49DF695-E1A9-7025-DFC5-0EABA4B4D2D6}"/>
              </a:ext>
            </a:extLst>
          </p:cNvPr>
          <p:cNvSpPr/>
          <p:nvPr/>
        </p:nvSpPr>
        <p:spPr>
          <a:xfrm>
            <a:off x="21204860" y="6896935"/>
            <a:ext cx="2066370" cy="42284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마켓 업로드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A646FD78-6B4D-7CB5-A897-E2B64314BB2C}"/>
              </a:ext>
            </a:extLst>
          </p:cNvPr>
          <p:cNvCxnSpPr>
            <a:stCxn id="35" idx="3"/>
            <a:endCxn id="61" idx="1"/>
          </p:cNvCxnSpPr>
          <p:nvPr/>
        </p:nvCxnSpPr>
        <p:spPr>
          <a:xfrm>
            <a:off x="20665435" y="7103116"/>
            <a:ext cx="539425" cy="524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175E7B1-145D-7AFF-4233-36ABC4DAD1BE}"/>
              </a:ext>
            </a:extLst>
          </p:cNvPr>
          <p:cNvSpPr/>
          <p:nvPr/>
        </p:nvSpPr>
        <p:spPr>
          <a:xfrm>
            <a:off x="10767594" y="10918176"/>
            <a:ext cx="2066371" cy="422843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A6E76DE-D693-F54E-ABCF-DE0ADB9F2497}"/>
              </a:ext>
            </a:extLst>
          </p:cNvPr>
          <p:cNvSpPr/>
          <p:nvPr/>
        </p:nvSpPr>
        <p:spPr>
          <a:xfrm>
            <a:off x="13380432" y="10918176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로그인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4413159-D00F-E4EA-DF1B-80909FA85998}"/>
              </a:ext>
            </a:extLst>
          </p:cNvPr>
          <p:cNvSpPr/>
          <p:nvPr/>
        </p:nvSpPr>
        <p:spPr>
          <a:xfrm>
            <a:off x="15993270" y="12362378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마켓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BC3BA389-F548-AAE6-B390-4463D9B250FD}"/>
              </a:ext>
            </a:extLst>
          </p:cNvPr>
          <p:cNvSpPr/>
          <p:nvPr/>
        </p:nvSpPr>
        <p:spPr>
          <a:xfrm>
            <a:off x="18606107" y="12362378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상품구매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60072F7F-25E8-0A14-4E69-C14B7FE9F703}"/>
              </a:ext>
            </a:extLst>
          </p:cNvPr>
          <p:cNvSpPr/>
          <p:nvPr/>
        </p:nvSpPr>
        <p:spPr>
          <a:xfrm>
            <a:off x="18606106" y="10185431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내 보관함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D62C507A-D5A6-D0C2-848A-A7A654FA80F5}"/>
              </a:ext>
            </a:extLst>
          </p:cNvPr>
          <p:cNvSpPr/>
          <p:nvPr/>
        </p:nvSpPr>
        <p:spPr>
          <a:xfrm>
            <a:off x="16008510" y="10912555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마이페이지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B9DFE729-8000-C881-BC29-FD4E7A89B302}"/>
              </a:ext>
            </a:extLst>
          </p:cNvPr>
          <p:cNvSpPr/>
          <p:nvPr/>
        </p:nvSpPr>
        <p:spPr>
          <a:xfrm>
            <a:off x="18606106" y="11394143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프로필 관리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83DB6BA9-6EAF-8302-8834-CD94E22FF13F}"/>
              </a:ext>
            </a:extLst>
          </p:cNvPr>
          <p:cNvSpPr/>
          <p:nvPr/>
        </p:nvSpPr>
        <p:spPr>
          <a:xfrm>
            <a:off x="21204859" y="10192333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코드 다운로드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B088C3E3-0A65-A9D2-FD22-9ADBBFEB010D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12833965" y="11129597"/>
            <a:ext cx="546467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8B9DE38A-399C-2A2F-C90C-6A934EE68FA9}"/>
              </a:ext>
            </a:extLst>
          </p:cNvPr>
          <p:cNvCxnSpPr>
            <a:stCxn id="9" idx="3"/>
            <a:endCxn id="40" idx="1"/>
          </p:cNvCxnSpPr>
          <p:nvPr/>
        </p:nvCxnSpPr>
        <p:spPr>
          <a:xfrm flipV="1">
            <a:off x="15446803" y="11123976"/>
            <a:ext cx="561707" cy="562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3042329D-0D9F-1805-7B4F-36C6DA2E27DC}"/>
              </a:ext>
            </a:extLst>
          </p:cNvPr>
          <p:cNvCxnSpPr>
            <a:stCxn id="40" idx="3"/>
            <a:endCxn id="14" idx="1"/>
          </p:cNvCxnSpPr>
          <p:nvPr/>
        </p:nvCxnSpPr>
        <p:spPr>
          <a:xfrm flipV="1">
            <a:off x="18074880" y="10396852"/>
            <a:ext cx="531226" cy="727124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B45A3BC2-0E55-57BB-864D-2051F183B0DB}"/>
              </a:ext>
            </a:extLst>
          </p:cNvPr>
          <p:cNvCxnSpPr>
            <a:stCxn id="40" idx="3"/>
            <a:endCxn id="44" idx="1"/>
          </p:cNvCxnSpPr>
          <p:nvPr/>
        </p:nvCxnSpPr>
        <p:spPr>
          <a:xfrm>
            <a:off x="18074880" y="11123976"/>
            <a:ext cx="531226" cy="481588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65FFA3BE-AD06-C60A-3C9B-6BA722D049C4}"/>
              </a:ext>
            </a:extLst>
          </p:cNvPr>
          <p:cNvCxnSpPr>
            <a:endCxn id="10" idx="1"/>
          </p:cNvCxnSpPr>
          <p:nvPr/>
        </p:nvCxnSpPr>
        <p:spPr>
          <a:xfrm rot="16200000" flipH="1">
            <a:off x="15142425" y="11722953"/>
            <a:ext cx="1449823" cy="251867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6FEE5B54-1235-1F50-D4D5-8EAE77C4D0F1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>
            <a:off x="18059640" y="12573799"/>
            <a:ext cx="54646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5E58C1D8-911E-06A4-C6F3-E25E2D9690D7}"/>
              </a:ext>
            </a:extLst>
          </p:cNvPr>
          <p:cNvCxnSpPr>
            <a:stCxn id="14" idx="3"/>
            <a:endCxn id="46" idx="1"/>
          </p:cNvCxnSpPr>
          <p:nvPr/>
        </p:nvCxnSpPr>
        <p:spPr>
          <a:xfrm>
            <a:off x="20672476" y="10396852"/>
            <a:ext cx="532383" cy="690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연결선: 꺾임 148">
            <a:extLst>
              <a:ext uri="{FF2B5EF4-FFF2-40B4-BE49-F238E27FC236}">
                <a16:creationId xmlns:a16="http://schemas.microsoft.com/office/drawing/2014/main" id="{0B0B6044-8383-4AA8-11E6-159862C3A11A}"/>
              </a:ext>
            </a:extLst>
          </p:cNvPr>
          <p:cNvCxnSpPr>
            <a:cxnSpLocks/>
            <a:endCxn id="24" idx="1"/>
          </p:cNvCxnSpPr>
          <p:nvPr/>
        </p:nvCxnSpPr>
        <p:spPr>
          <a:xfrm rot="5400000" flipH="1" flipV="1">
            <a:off x="15302187" y="5385052"/>
            <a:ext cx="1027191" cy="354976"/>
          </a:xfrm>
          <a:prstGeom prst="bentConnector2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연결선: 꺾임 154">
            <a:extLst>
              <a:ext uri="{FF2B5EF4-FFF2-40B4-BE49-F238E27FC236}">
                <a16:creationId xmlns:a16="http://schemas.microsoft.com/office/drawing/2014/main" id="{C6BA73C4-1A76-9BC8-C460-1CA9CA813A36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940273" y="7451636"/>
            <a:ext cx="1021951" cy="295634"/>
          </a:xfrm>
          <a:prstGeom prst="bentConnector2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사각형: 둥근 모서리 157">
            <a:extLst>
              <a:ext uri="{FF2B5EF4-FFF2-40B4-BE49-F238E27FC236}">
                <a16:creationId xmlns:a16="http://schemas.microsoft.com/office/drawing/2014/main" id="{7CB0A373-4DC5-54D0-648D-5CE57698FDC6}"/>
              </a:ext>
            </a:extLst>
          </p:cNvPr>
          <p:cNvSpPr/>
          <p:nvPr/>
        </p:nvSpPr>
        <p:spPr>
          <a:xfrm>
            <a:off x="4212150" y="6683827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마켓</a:t>
            </a:r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8BAF2063-71E7-C27D-BFBA-B342E70C43A7}"/>
              </a:ext>
            </a:extLst>
          </p:cNvPr>
          <p:cNvSpPr/>
          <p:nvPr/>
        </p:nvSpPr>
        <p:spPr>
          <a:xfrm>
            <a:off x="4207332" y="6109482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로그인</a:t>
            </a:r>
          </a:p>
        </p:txBody>
      </p:sp>
      <p:sp>
        <p:nvSpPr>
          <p:cNvPr id="160" name="사각형: 둥근 모서리 159">
            <a:extLst>
              <a:ext uri="{FF2B5EF4-FFF2-40B4-BE49-F238E27FC236}">
                <a16:creationId xmlns:a16="http://schemas.microsoft.com/office/drawing/2014/main" id="{0634E31E-638F-A27F-8225-722D289A99A1}"/>
              </a:ext>
            </a:extLst>
          </p:cNvPr>
          <p:cNvSpPr/>
          <p:nvPr/>
        </p:nvSpPr>
        <p:spPr>
          <a:xfrm>
            <a:off x="1555817" y="7849751"/>
            <a:ext cx="2066371" cy="422843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사용자</a:t>
            </a:r>
          </a:p>
        </p:txBody>
      </p:sp>
      <p:sp>
        <p:nvSpPr>
          <p:cNvPr id="161" name="사각형: 둥근 모서리 160">
            <a:extLst>
              <a:ext uri="{FF2B5EF4-FFF2-40B4-BE49-F238E27FC236}">
                <a16:creationId xmlns:a16="http://schemas.microsoft.com/office/drawing/2014/main" id="{FA1593FD-B754-2EFD-2039-8AE885E97F97}"/>
              </a:ext>
            </a:extLst>
          </p:cNvPr>
          <p:cNvSpPr/>
          <p:nvPr/>
        </p:nvSpPr>
        <p:spPr>
          <a:xfrm>
            <a:off x="6813125" y="7852858"/>
            <a:ext cx="2066371" cy="422842"/>
          </a:xfrm>
          <a:prstGeom prst="round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관리자</a:t>
            </a:r>
          </a:p>
        </p:txBody>
      </p:sp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D6CE53A3-1BD1-BEF0-4CC9-A24EA5227F15}"/>
              </a:ext>
            </a:extLst>
          </p:cNvPr>
          <p:cNvSpPr/>
          <p:nvPr/>
        </p:nvSpPr>
        <p:spPr>
          <a:xfrm>
            <a:off x="4222572" y="7255391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커뮤니티</a:t>
            </a:r>
          </a:p>
        </p:txBody>
      </p:sp>
      <p:sp>
        <p:nvSpPr>
          <p:cNvPr id="163" name="사각형: 둥근 모서리 162">
            <a:extLst>
              <a:ext uri="{FF2B5EF4-FFF2-40B4-BE49-F238E27FC236}">
                <a16:creationId xmlns:a16="http://schemas.microsoft.com/office/drawing/2014/main" id="{022FB144-519D-8BE3-8DEE-946912A5EDBB}"/>
              </a:ext>
            </a:extLst>
          </p:cNvPr>
          <p:cNvSpPr/>
          <p:nvPr/>
        </p:nvSpPr>
        <p:spPr>
          <a:xfrm>
            <a:off x="4192092" y="5365831"/>
            <a:ext cx="2066371" cy="42284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시스템관리자</a:t>
            </a:r>
          </a:p>
        </p:txBody>
      </p:sp>
      <p:sp>
        <p:nvSpPr>
          <p:cNvPr id="164" name="사각형: 둥근 모서리 163">
            <a:extLst>
              <a:ext uri="{FF2B5EF4-FFF2-40B4-BE49-F238E27FC236}">
                <a16:creationId xmlns:a16="http://schemas.microsoft.com/office/drawing/2014/main" id="{4378A083-2CE6-09F4-5ED7-BB73196FF612}"/>
              </a:ext>
            </a:extLst>
          </p:cNvPr>
          <p:cNvSpPr/>
          <p:nvPr/>
        </p:nvSpPr>
        <p:spPr>
          <a:xfrm>
            <a:off x="4242630" y="8994607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고객센터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5" name="사각형: 둥근 모서리 164">
            <a:extLst>
              <a:ext uri="{FF2B5EF4-FFF2-40B4-BE49-F238E27FC236}">
                <a16:creationId xmlns:a16="http://schemas.microsoft.com/office/drawing/2014/main" id="{D6B3B1C3-21C5-E569-B5C0-71137F58BF81}"/>
              </a:ext>
            </a:extLst>
          </p:cNvPr>
          <p:cNvSpPr/>
          <p:nvPr/>
        </p:nvSpPr>
        <p:spPr>
          <a:xfrm>
            <a:off x="4227390" y="7847973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이벤트</a:t>
            </a:r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CB1F910D-41D0-E4DB-28AF-C43F28E14237}"/>
              </a:ext>
            </a:extLst>
          </p:cNvPr>
          <p:cNvSpPr/>
          <p:nvPr/>
        </p:nvSpPr>
        <p:spPr>
          <a:xfrm>
            <a:off x="4227390" y="8419537"/>
            <a:ext cx="2066370" cy="422842"/>
          </a:xfrm>
          <a:prstGeom prst="round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</a:t>
            </a:r>
          </a:p>
        </p:txBody>
      </p:sp>
      <p:sp>
        <p:nvSpPr>
          <p:cNvPr id="167" name="사각형: 둥근 모서리 166">
            <a:extLst>
              <a:ext uri="{FF2B5EF4-FFF2-40B4-BE49-F238E27FC236}">
                <a16:creationId xmlns:a16="http://schemas.microsoft.com/office/drawing/2014/main" id="{933FB478-51CC-0209-E3F8-A17ACADF5127}"/>
              </a:ext>
            </a:extLst>
          </p:cNvPr>
          <p:cNvSpPr/>
          <p:nvPr/>
        </p:nvSpPr>
        <p:spPr>
          <a:xfrm>
            <a:off x="4253052" y="10150613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상품관리</a:t>
            </a:r>
          </a:p>
        </p:txBody>
      </p:sp>
      <p:sp>
        <p:nvSpPr>
          <p:cNvPr id="168" name="사각형: 둥근 모서리 167">
            <a:extLst>
              <a:ext uri="{FF2B5EF4-FFF2-40B4-BE49-F238E27FC236}">
                <a16:creationId xmlns:a16="http://schemas.microsoft.com/office/drawing/2014/main" id="{F3BE7AAE-C686-946F-662C-4EE406260D15}"/>
              </a:ext>
            </a:extLst>
          </p:cNvPr>
          <p:cNvSpPr/>
          <p:nvPr/>
        </p:nvSpPr>
        <p:spPr>
          <a:xfrm>
            <a:off x="4242630" y="9584044"/>
            <a:ext cx="2066370" cy="422842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마이페이지</a:t>
            </a:r>
          </a:p>
        </p:txBody>
      </p: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00EA65E9-5AB5-CB7F-F7DB-13AFAE7A37BD}"/>
              </a:ext>
            </a:extLst>
          </p:cNvPr>
          <p:cNvCxnSpPr>
            <a:stCxn id="161" idx="1"/>
            <a:endCxn id="165" idx="3"/>
          </p:cNvCxnSpPr>
          <p:nvPr/>
        </p:nvCxnSpPr>
        <p:spPr>
          <a:xfrm flipH="1" flipV="1">
            <a:off x="6293760" y="8059394"/>
            <a:ext cx="519365" cy="488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사각형: 둥근 모서리 169">
            <a:extLst>
              <a:ext uri="{FF2B5EF4-FFF2-40B4-BE49-F238E27FC236}">
                <a16:creationId xmlns:a16="http://schemas.microsoft.com/office/drawing/2014/main" id="{373AE9DE-7671-05AD-C2F3-8CFAF536C34D}"/>
              </a:ext>
            </a:extLst>
          </p:cNvPr>
          <p:cNvSpPr/>
          <p:nvPr/>
        </p:nvSpPr>
        <p:spPr>
          <a:xfrm>
            <a:off x="4273109" y="10745105"/>
            <a:ext cx="2066371" cy="422842"/>
          </a:xfrm>
          <a:prstGeom prst="roundRect">
            <a:avLst/>
          </a:prstGeom>
          <a:noFill/>
          <a:ln>
            <a:solidFill>
              <a:srgbClr val="7F7F7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회원관리</a:t>
            </a:r>
          </a:p>
        </p:txBody>
      </p:sp>
      <p:cxnSp>
        <p:nvCxnSpPr>
          <p:cNvPr id="171" name="연결선: 꺾임 170">
            <a:extLst>
              <a:ext uri="{FF2B5EF4-FFF2-40B4-BE49-F238E27FC236}">
                <a16:creationId xmlns:a16="http://schemas.microsoft.com/office/drawing/2014/main" id="{954EC243-320C-D180-0AA5-0699AB597150}"/>
              </a:ext>
            </a:extLst>
          </p:cNvPr>
          <p:cNvCxnSpPr>
            <a:stCxn id="160" idx="3"/>
            <a:endCxn id="165" idx="1"/>
          </p:cNvCxnSpPr>
          <p:nvPr/>
        </p:nvCxnSpPr>
        <p:spPr>
          <a:xfrm flipV="1">
            <a:off x="3622188" y="8059394"/>
            <a:ext cx="605202" cy="1779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A76BFE38-1DB9-819F-2D2E-4BF55E88C74B}"/>
              </a:ext>
            </a:extLst>
          </p:cNvPr>
          <p:cNvCxnSpPr>
            <a:stCxn id="160" idx="3"/>
            <a:endCxn id="162" idx="1"/>
          </p:cNvCxnSpPr>
          <p:nvPr/>
        </p:nvCxnSpPr>
        <p:spPr>
          <a:xfrm flipV="1">
            <a:off x="3622188" y="7466812"/>
            <a:ext cx="600384" cy="594361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연결선: 꺾임 172">
            <a:extLst>
              <a:ext uri="{FF2B5EF4-FFF2-40B4-BE49-F238E27FC236}">
                <a16:creationId xmlns:a16="http://schemas.microsoft.com/office/drawing/2014/main" id="{9B712FBE-DD64-5CDE-AA48-14A3AB1ED0CA}"/>
              </a:ext>
            </a:extLst>
          </p:cNvPr>
          <p:cNvCxnSpPr>
            <a:stCxn id="160" idx="3"/>
            <a:endCxn id="158" idx="1"/>
          </p:cNvCxnSpPr>
          <p:nvPr/>
        </p:nvCxnSpPr>
        <p:spPr>
          <a:xfrm flipV="1">
            <a:off x="3622188" y="6895248"/>
            <a:ext cx="589962" cy="116592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연결선: 꺾임 173">
            <a:extLst>
              <a:ext uri="{FF2B5EF4-FFF2-40B4-BE49-F238E27FC236}">
                <a16:creationId xmlns:a16="http://schemas.microsoft.com/office/drawing/2014/main" id="{83832844-00D8-7648-A3B5-A83EECAED028}"/>
              </a:ext>
            </a:extLst>
          </p:cNvPr>
          <p:cNvCxnSpPr>
            <a:stCxn id="160" idx="3"/>
            <a:endCxn id="159" idx="1"/>
          </p:cNvCxnSpPr>
          <p:nvPr/>
        </p:nvCxnSpPr>
        <p:spPr>
          <a:xfrm flipV="1">
            <a:off x="3622188" y="6320903"/>
            <a:ext cx="585144" cy="174027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연결선: 꺾임 174">
            <a:extLst>
              <a:ext uri="{FF2B5EF4-FFF2-40B4-BE49-F238E27FC236}">
                <a16:creationId xmlns:a16="http://schemas.microsoft.com/office/drawing/2014/main" id="{ABE2A63A-A05A-DA8F-6713-719DA9EE0E95}"/>
              </a:ext>
            </a:extLst>
          </p:cNvPr>
          <p:cNvCxnSpPr>
            <a:stCxn id="160" idx="3"/>
            <a:endCxn id="166" idx="1"/>
          </p:cNvCxnSpPr>
          <p:nvPr/>
        </p:nvCxnSpPr>
        <p:spPr>
          <a:xfrm>
            <a:off x="3622188" y="8061173"/>
            <a:ext cx="605202" cy="56978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연결선: 꺾임 175">
            <a:extLst>
              <a:ext uri="{FF2B5EF4-FFF2-40B4-BE49-F238E27FC236}">
                <a16:creationId xmlns:a16="http://schemas.microsoft.com/office/drawing/2014/main" id="{56A6CD14-D79D-0DA0-8F6C-F662846929A3}"/>
              </a:ext>
            </a:extLst>
          </p:cNvPr>
          <p:cNvCxnSpPr>
            <a:stCxn id="160" idx="3"/>
            <a:endCxn id="164" idx="1"/>
          </p:cNvCxnSpPr>
          <p:nvPr/>
        </p:nvCxnSpPr>
        <p:spPr>
          <a:xfrm>
            <a:off x="3622188" y="8061173"/>
            <a:ext cx="620442" cy="114485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연결선: 꺾임 176">
            <a:extLst>
              <a:ext uri="{FF2B5EF4-FFF2-40B4-BE49-F238E27FC236}">
                <a16:creationId xmlns:a16="http://schemas.microsoft.com/office/drawing/2014/main" id="{E0E1D5E4-89D3-89B5-1DA3-BB2D2D094C2A}"/>
              </a:ext>
            </a:extLst>
          </p:cNvPr>
          <p:cNvCxnSpPr>
            <a:stCxn id="160" idx="3"/>
            <a:endCxn id="168" idx="1"/>
          </p:cNvCxnSpPr>
          <p:nvPr/>
        </p:nvCxnSpPr>
        <p:spPr>
          <a:xfrm>
            <a:off x="3622188" y="8061173"/>
            <a:ext cx="620442" cy="1734292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연결선: 꺾임 177">
            <a:extLst>
              <a:ext uri="{FF2B5EF4-FFF2-40B4-BE49-F238E27FC236}">
                <a16:creationId xmlns:a16="http://schemas.microsoft.com/office/drawing/2014/main" id="{4F4B76BC-04AF-05B8-D92A-8E2B2F9C4E13}"/>
              </a:ext>
            </a:extLst>
          </p:cNvPr>
          <p:cNvCxnSpPr>
            <a:stCxn id="161" idx="1"/>
            <a:endCxn id="158" idx="3"/>
          </p:cNvCxnSpPr>
          <p:nvPr/>
        </p:nvCxnSpPr>
        <p:spPr>
          <a:xfrm rot="10800000">
            <a:off x="6278521" y="6895249"/>
            <a:ext cx="534605" cy="1169031"/>
          </a:xfrm>
          <a:prstGeom prst="bentConnector3">
            <a:avLst>
              <a:gd name="adj1" fmla="val 481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연결선: 꺾임 178">
            <a:extLst>
              <a:ext uri="{FF2B5EF4-FFF2-40B4-BE49-F238E27FC236}">
                <a16:creationId xmlns:a16="http://schemas.microsoft.com/office/drawing/2014/main" id="{095FCF72-421D-378B-7FB3-56AC91E750B3}"/>
              </a:ext>
            </a:extLst>
          </p:cNvPr>
          <p:cNvCxnSpPr>
            <a:stCxn id="161" idx="1"/>
            <a:endCxn id="166" idx="3"/>
          </p:cNvCxnSpPr>
          <p:nvPr/>
        </p:nvCxnSpPr>
        <p:spPr>
          <a:xfrm rot="10800000" flipV="1">
            <a:off x="6293761" y="8064278"/>
            <a:ext cx="519365" cy="566679"/>
          </a:xfrm>
          <a:prstGeom prst="bentConnector3">
            <a:avLst>
              <a:gd name="adj1" fmla="val 48044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연결선: 꺾임 179">
            <a:extLst>
              <a:ext uri="{FF2B5EF4-FFF2-40B4-BE49-F238E27FC236}">
                <a16:creationId xmlns:a16="http://schemas.microsoft.com/office/drawing/2014/main" id="{B9F41397-63E9-D162-9D67-4BA7359B2B40}"/>
              </a:ext>
            </a:extLst>
          </p:cNvPr>
          <p:cNvCxnSpPr>
            <a:stCxn id="161" idx="1"/>
            <a:endCxn id="164" idx="3"/>
          </p:cNvCxnSpPr>
          <p:nvPr/>
        </p:nvCxnSpPr>
        <p:spPr>
          <a:xfrm rot="10800000" flipV="1">
            <a:off x="6309001" y="8064278"/>
            <a:ext cx="504124" cy="1141749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연결선: 꺾임 180">
            <a:extLst>
              <a:ext uri="{FF2B5EF4-FFF2-40B4-BE49-F238E27FC236}">
                <a16:creationId xmlns:a16="http://schemas.microsoft.com/office/drawing/2014/main" id="{1C12426B-8405-3126-F219-458CF571BA61}"/>
              </a:ext>
            </a:extLst>
          </p:cNvPr>
          <p:cNvCxnSpPr>
            <a:stCxn id="161" idx="1"/>
            <a:endCxn id="167" idx="3"/>
          </p:cNvCxnSpPr>
          <p:nvPr/>
        </p:nvCxnSpPr>
        <p:spPr>
          <a:xfrm rot="10800000" flipV="1">
            <a:off x="6319423" y="8064278"/>
            <a:ext cx="493702" cy="229775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연결선: 꺾임 181">
            <a:extLst>
              <a:ext uri="{FF2B5EF4-FFF2-40B4-BE49-F238E27FC236}">
                <a16:creationId xmlns:a16="http://schemas.microsoft.com/office/drawing/2014/main" id="{D894B8FC-D530-B737-7F93-4CF10EC32B68}"/>
              </a:ext>
            </a:extLst>
          </p:cNvPr>
          <p:cNvCxnSpPr>
            <a:cxnSpLocks/>
            <a:stCxn id="161" idx="1"/>
            <a:endCxn id="170" idx="3"/>
          </p:cNvCxnSpPr>
          <p:nvPr/>
        </p:nvCxnSpPr>
        <p:spPr>
          <a:xfrm rot="10800000" flipV="1">
            <a:off x="6339481" y="8064278"/>
            <a:ext cx="473645" cy="2892247"/>
          </a:xfrm>
          <a:prstGeom prst="bentConnector3">
            <a:avLst>
              <a:gd name="adj1" fmla="val 52145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B95C913-64F7-6518-32E7-09C76A8C749F}"/>
              </a:ext>
            </a:extLst>
          </p:cNvPr>
          <p:cNvSpPr txBox="1"/>
          <p:nvPr/>
        </p:nvSpPr>
        <p:spPr>
          <a:xfrm>
            <a:off x="10766529" y="4087667"/>
            <a:ext cx="1758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*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상품등록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4C918C-A0CE-D437-437C-FDFFBAE8777E}"/>
              </a:ext>
            </a:extLst>
          </p:cNvPr>
          <p:cNvSpPr txBox="1"/>
          <p:nvPr/>
        </p:nvSpPr>
        <p:spPr>
          <a:xfrm>
            <a:off x="10773572" y="9130758"/>
            <a:ext cx="2492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*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상품구매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이용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AD2969C-708F-E27E-3599-AE531F99201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13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60978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８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플로우차트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0C9D135-9070-4EE7-B848-E58089A1312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14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pic>
        <p:nvPicPr>
          <p:cNvPr id="3" name="그림 2" descr="텍스트, 도표, 평면도, 기술 도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2BDB867-560A-340F-69A7-EF8787A8BC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9844" y="3371100"/>
            <a:ext cx="10004311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85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67298-6344-FD4D-1CC2-B873B8DB5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CAD8E2D4-2623-E320-3AC4-15042FE56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4A00BB7-7EAA-5399-4901-D1F2A7908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CA63B1C-9273-0C99-5D12-DA8DE794123C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D6818-BEBD-95D9-AE76-0BEE4CA67207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B48815A-9CE4-C3F6-81EA-E16F798E8D2C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9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Permission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7DAA43E-2C7E-E735-5281-ADEF55CD180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pic>
        <p:nvPicPr>
          <p:cNvPr id="16" name="Image 22" descr="preencoded.png">
            <a:extLst>
              <a:ext uri="{FF2B5EF4-FFF2-40B4-BE49-F238E27FC236}">
                <a16:creationId xmlns:a16="http://schemas.microsoft.com/office/drawing/2014/main" id="{9F8D864C-BF35-215B-3347-A92A4170E1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7328" y="4857473"/>
            <a:ext cx="2296008" cy="747539"/>
          </a:xfrm>
          <a:prstGeom prst="rect">
            <a:avLst/>
          </a:prstGeom>
        </p:spPr>
      </p:pic>
      <p:pic>
        <p:nvPicPr>
          <p:cNvPr id="22" name="Image 26" descr="preencoded.png">
            <a:extLst>
              <a:ext uri="{FF2B5EF4-FFF2-40B4-BE49-F238E27FC236}">
                <a16:creationId xmlns:a16="http://schemas.microsoft.com/office/drawing/2014/main" id="{45D698BE-A5F3-0659-EFA5-467A4AF589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29499" y="9773529"/>
            <a:ext cx="1528559" cy="747539"/>
          </a:xfrm>
          <a:prstGeom prst="rect">
            <a:avLst/>
          </a:prstGeom>
        </p:spPr>
      </p:pic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CE90DBA8-CFB3-E773-8426-6258808C3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686531"/>
              </p:ext>
            </p:extLst>
          </p:nvPr>
        </p:nvGraphicFramePr>
        <p:xfrm>
          <a:off x="2938164" y="3648182"/>
          <a:ext cx="18932000" cy="9657313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982468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2771200">
                  <a:extLst>
                    <a:ext uri="{9D8B030D-6E8A-4147-A177-3AD203B41FA5}">
                      <a16:colId xmlns:a16="http://schemas.microsoft.com/office/drawing/2014/main" val="1200805588"/>
                    </a:ext>
                  </a:extLst>
                </a:gridCol>
                <a:gridCol w="2418632">
                  <a:extLst>
                    <a:ext uri="{9D8B030D-6E8A-4147-A177-3AD203B41FA5}">
                      <a16:colId xmlns:a16="http://schemas.microsoft.com/office/drawing/2014/main" val="1652414517"/>
                    </a:ext>
                  </a:extLst>
                </a:gridCol>
                <a:gridCol w="2428960">
                  <a:extLst>
                    <a:ext uri="{9D8B030D-6E8A-4147-A177-3AD203B41FA5}">
                      <a16:colId xmlns:a16="http://schemas.microsoft.com/office/drawing/2014/main" val="2032763204"/>
                    </a:ext>
                  </a:extLst>
                </a:gridCol>
                <a:gridCol w="2330562">
                  <a:extLst>
                    <a:ext uri="{9D8B030D-6E8A-4147-A177-3AD203B41FA5}">
                      <a16:colId xmlns:a16="http://schemas.microsoft.com/office/drawing/2014/main" val="1360088547"/>
                    </a:ext>
                  </a:extLst>
                </a:gridCol>
                <a:gridCol w="2377323">
                  <a:extLst>
                    <a:ext uri="{9D8B030D-6E8A-4147-A177-3AD203B41FA5}">
                      <a16:colId xmlns:a16="http://schemas.microsoft.com/office/drawing/2014/main" val="2222424266"/>
                    </a:ext>
                  </a:extLst>
                </a:gridCol>
                <a:gridCol w="2330562">
                  <a:extLst>
                    <a:ext uri="{9D8B030D-6E8A-4147-A177-3AD203B41FA5}">
                      <a16:colId xmlns:a16="http://schemas.microsoft.com/office/drawing/2014/main" val="292384261"/>
                    </a:ext>
                  </a:extLst>
                </a:gridCol>
                <a:gridCol w="2292293">
                  <a:extLst>
                    <a:ext uri="{9D8B030D-6E8A-4147-A177-3AD203B41FA5}">
                      <a16:colId xmlns:a16="http://schemas.microsoft.com/office/drawing/2014/main" val="2940770997"/>
                    </a:ext>
                  </a:extLst>
                </a:gridCol>
              </a:tblGrid>
              <a:tr h="5768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대분류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중분류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사용자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 보기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수정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삭제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등록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비고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51751">
                <a:tc rowSpan="1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홈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마켓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12"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783243"/>
                  </a:ext>
                </a:extLst>
              </a:tr>
              <a:tr h="7517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795508"/>
                  </a:ext>
                </a:extLst>
              </a:tr>
              <a:tr h="7517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00891"/>
                  </a:ext>
                </a:extLst>
              </a:tr>
              <a:tr h="7614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커뮤니티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리뷰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025169"/>
                  </a:ext>
                </a:extLst>
              </a:tr>
              <a:tr h="7614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07653"/>
                  </a:ext>
                </a:extLst>
              </a:tr>
              <a:tr h="7614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214029"/>
                  </a:ext>
                </a:extLst>
              </a:tr>
              <a:tr h="761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개발물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5090482"/>
                  </a:ext>
                </a:extLst>
              </a:tr>
              <a:tr h="761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625222"/>
                  </a:ext>
                </a:extLst>
              </a:tr>
              <a:tr h="761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860067"/>
                  </a:ext>
                </a:extLst>
              </a:tr>
              <a:tr h="7517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이벤트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174469"/>
                  </a:ext>
                </a:extLst>
              </a:tr>
              <a:tr h="7517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비회원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Χ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196702"/>
                  </a:ext>
                </a:extLst>
              </a:tr>
              <a:tr h="7517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관리자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○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605832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FDFBAB-274B-4A7B-BF07-406AFEC54D9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1</a:t>
            </a:r>
            <a:r>
              <a:rPr lang="en-US" altLang="ko-KR" sz="3200" b="1" dirty="0">
                <a:solidFill>
                  <a:srgbClr val="1A202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3520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B482B-139C-5C3A-BC01-2EDD7E371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0A5FD295-B1C7-AE1E-B5C5-371399FC0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7C3FD0A-D421-E9FA-E9E2-7FE2917F4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BEBA6626-D33A-8669-AD26-0B6682E77832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B32A4BE-C996-FC0B-F353-F888C8F1E21D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2B6C087-D460-BF96-30BF-65EABF022D66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10.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정책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3F90991-76DD-5A49-C614-A0024ACA71F1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74FEAE9-E1DB-4B8D-9AC2-80B4D948880F}"/>
              </a:ext>
            </a:extLst>
          </p:cNvPr>
          <p:cNvGraphicFramePr>
            <a:graphicFrameLocks noGrp="1"/>
          </p:cNvGraphicFramePr>
          <p:nvPr/>
        </p:nvGraphicFramePr>
        <p:xfrm>
          <a:off x="2453162" y="3744524"/>
          <a:ext cx="19477676" cy="928828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158744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2725270">
                  <a:extLst>
                    <a:ext uri="{9D8B030D-6E8A-4147-A177-3AD203B41FA5}">
                      <a16:colId xmlns:a16="http://schemas.microsoft.com/office/drawing/2014/main" val="3076895367"/>
                    </a:ext>
                  </a:extLst>
                </a:gridCol>
                <a:gridCol w="10426312">
                  <a:extLst>
                    <a:ext uri="{9D8B030D-6E8A-4147-A177-3AD203B41FA5}">
                      <a16:colId xmlns:a16="http://schemas.microsoft.com/office/drawing/2014/main" val="1738402538"/>
                    </a:ext>
                  </a:extLst>
                </a:gridCol>
                <a:gridCol w="3167350">
                  <a:extLst>
                    <a:ext uri="{9D8B030D-6E8A-4147-A177-3AD203B41FA5}">
                      <a16:colId xmlns:a16="http://schemas.microsoft.com/office/drawing/2014/main" val="3196219387"/>
                    </a:ext>
                  </a:extLst>
                </a:gridCol>
              </a:tblGrid>
              <a:tr h="9911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200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대구분</a:t>
                      </a:r>
                      <a:endParaRPr lang="ko-KR" altLang="en-US" sz="42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200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중구분</a:t>
                      </a:r>
                      <a:endParaRPr lang="ko-KR" altLang="en-US" sz="42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42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2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비고</a:t>
                      </a: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1350586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회원가입 정책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본인인증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121917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-"/>
                        <a:tabLst/>
                        <a:defRPr/>
                      </a:pPr>
                      <a:r>
                        <a:rPr lang="ko-KR" altLang="en-US" sz="20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본인인증을 먼저 진행하여 </a:t>
                      </a:r>
                      <a:r>
                        <a:rPr lang="ko-KR" altLang="en-US" sz="2000" b="1" kern="1200" dirty="0" err="1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계정유무</a:t>
                      </a:r>
                      <a:r>
                        <a:rPr lang="ko-KR" altLang="en-US" sz="20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 및 인증서확인을</a:t>
                      </a:r>
                      <a:r>
                        <a:rPr lang="ko-KR" altLang="en-US" sz="2000" b="1" kern="1200" baseline="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 진행한 후 회원가입을           할 수 있다</a:t>
                      </a:r>
                      <a:r>
                        <a:rPr lang="en-US" altLang="ko-KR" sz="2000" b="1" kern="1200" baseline="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계정은 인당 최대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개로  제한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 한다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1571839"/>
                  </a:ext>
                </a:extLst>
              </a:tr>
              <a:tr h="1353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아이디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ID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는 숫자와 영문자의 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소문자 및 일부특수문자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(&amp;,-,+,_)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를 조합해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8~20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자리범위로 만들 수 있으며 한글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지정되지않은 특수문자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띄어쓰기 등을 포함할 수 없다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8690"/>
                  </a:ext>
                </a:extLst>
              </a:tr>
              <a:tr h="13532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패스워드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영문자의 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소문자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숫자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특수문자를 반드시 혼용하여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글자 이상의 패스워드로 사용해야 하며 띄어쓰기는 포함할 수 없다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아이디와 일치하는 패스워드는 사용할 수 없다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37593"/>
                  </a:ext>
                </a:extLst>
              </a:tr>
              <a:tr h="13532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주소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주소입력은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도로명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주소를 기본으로 한다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지번주소도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선택사항으로 지정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 할 수 있게 해둔다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marR="0" indent="-342900" algn="l" defTabSz="121917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-"/>
                        <a:tabLst/>
                        <a:defRPr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상세주소는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선택사항으로 지정한다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3794211"/>
                  </a:ext>
                </a:extLst>
              </a:tr>
              <a:tr h="13532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이메일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[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개별메일명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]@[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도메인명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]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형식으로만 입력할 수 있다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도메인명은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이메일리스트에서 선택하거나 직접입력 할 수 있다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629345"/>
                  </a:ext>
                </a:extLst>
              </a:tr>
              <a:tr h="13532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닉네임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닉네임은 한글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영문자의 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소문자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숫자를 혼합하여 만들 수 있으며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특수문자는 사용할 수 없고 최소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글자 최대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글자 까지의 조합으로만 만들 수 있다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ko-KR" altLang="en-US" sz="2000" b="1" baseline="0" dirty="0">
                          <a:solidFill>
                            <a:schemeClr val="bg1"/>
                          </a:solidFill>
                        </a:rPr>
                        <a:t>닉네임 중복은 허용하지 않는다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24958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1E24AEE8-6993-190E-BEFA-A73FCF10EA04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16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2838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E8652-C3D7-0133-90B2-2DC0AAFAF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89098EA8-C283-7043-3941-CAFC4CC9F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0B34767C-93C7-017C-3F5F-F86BC8A66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AD2B41CA-60DE-3D75-3E4F-83CE0648CB01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23B4BB8-0981-F06E-50C8-9A70367AEF7C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AF1FE-DD62-083A-ABE5-C9377AC084DE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 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UI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상세구조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33BFDFF-4BD9-9E4C-50B0-64E622904EAD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5518D28-A6EC-8AF9-C8F1-BEC41F93B4A2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17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400275D-BC20-9395-E70B-34FA226CE9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271029"/>
              </p:ext>
            </p:extLst>
          </p:nvPr>
        </p:nvGraphicFramePr>
        <p:xfrm>
          <a:off x="3590608" y="3152905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Home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2025.07.13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메인화면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  <p:pic>
        <p:nvPicPr>
          <p:cNvPr id="6" name="그림 5" descr="스크린샷, 텍스트, 직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33B6F6D-4262-45C2-BFA4-F275C58036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8822" y="6161698"/>
            <a:ext cx="12582811" cy="65156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1A202C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C45D2-30D5-EEE4-0D69-9FC83C519AB9}"/>
              </a:ext>
            </a:extLst>
          </p:cNvPr>
          <p:cNvSpPr txBox="1"/>
          <p:nvPr/>
        </p:nvSpPr>
        <p:spPr>
          <a:xfrm>
            <a:off x="2383713" y="6496050"/>
            <a:ext cx="6436438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u="sng" dirty="0">
                <a:solidFill>
                  <a:schemeClr val="bg1"/>
                </a:solidFill>
                <a:latin typeface="+mn-ea"/>
              </a:rPr>
              <a:t>Description</a:t>
            </a:r>
          </a:p>
          <a:p>
            <a:endParaRPr lang="en-US" altLang="ko-KR" b="1" u="sng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1.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 로고를 클릭하면 홈 화면으로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2.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Market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로고를 누르면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Ｍ</a:t>
            </a:r>
            <a:r>
              <a:rPr lang="en-US" altLang="ko-KR" b="1" dirty="0" err="1">
                <a:solidFill>
                  <a:schemeClr val="bg1"/>
                </a:solidFill>
                <a:latin typeface="+mn-ea"/>
              </a:rPr>
              <a:t>arket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메인페이지로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Community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로고를 누르면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Ｃ</a:t>
            </a:r>
            <a:r>
              <a:rPr lang="en-US" altLang="ko-KR" b="1" dirty="0" err="1">
                <a:solidFill>
                  <a:schemeClr val="bg1"/>
                </a:solidFill>
                <a:latin typeface="+mn-ea"/>
              </a:rPr>
              <a:t>ommunity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페이지로　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4.  Event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로고를 누르면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Event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페이지로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5.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About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로고를 누르면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Ａ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bout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페이지로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6.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Support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로고를 누르면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Support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n-ea"/>
              </a:rPr>
              <a:t>메인페이지로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이동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endParaRPr lang="en-US" altLang="ko-KR" sz="2400" b="1" u="sng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400" b="1" u="sng" dirty="0">
                <a:solidFill>
                  <a:schemeClr val="bg1"/>
                </a:solidFill>
                <a:latin typeface="+mn-ea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UI-M-0000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UI-C-0000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UI-E-0000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UI-G-0000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UI-P-0000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1C33ACC-A9ED-EA9C-79D3-179D2EB56A6D}"/>
              </a:ext>
            </a:extLst>
          </p:cNvPr>
          <p:cNvSpPr/>
          <p:nvPr/>
        </p:nvSpPr>
        <p:spPr>
          <a:xfrm>
            <a:off x="10793625" y="6765667"/>
            <a:ext cx="415498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１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E3B8271-C08B-0E1F-C6D5-810077B196E1}"/>
              </a:ext>
            </a:extLst>
          </p:cNvPr>
          <p:cNvSpPr/>
          <p:nvPr/>
        </p:nvSpPr>
        <p:spPr>
          <a:xfrm>
            <a:off x="11917575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２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1111E6-5700-BCD7-3312-35CE0A0FDE02}"/>
              </a:ext>
            </a:extLst>
          </p:cNvPr>
          <p:cNvSpPr/>
          <p:nvPr/>
        </p:nvSpPr>
        <p:spPr>
          <a:xfrm>
            <a:off x="12974848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３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D810DD5-88DD-0865-0530-97F8F6C03DEB}"/>
              </a:ext>
            </a:extLst>
          </p:cNvPr>
          <p:cNvSpPr/>
          <p:nvPr/>
        </p:nvSpPr>
        <p:spPr>
          <a:xfrm>
            <a:off x="13935011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４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445512A-92F0-4409-8197-C8C9EAE0E1E9}"/>
              </a:ext>
            </a:extLst>
          </p:cNvPr>
          <p:cNvSpPr/>
          <p:nvPr/>
        </p:nvSpPr>
        <p:spPr>
          <a:xfrm>
            <a:off x="14718716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５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2C9939D-3459-59AC-5A4F-32C494ACB68D}"/>
              </a:ext>
            </a:extLst>
          </p:cNvPr>
          <p:cNvSpPr/>
          <p:nvPr/>
        </p:nvSpPr>
        <p:spPr>
          <a:xfrm>
            <a:off x="15640779" y="6765667"/>
            <a:ext cx="41549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６</a:t>
            </a:r>
            <a:endParaRPr lang="en-US" altLang="ko-KR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22644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4311C-E9A7-189A-E2CE-627A50CF9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62BA524D-63B3-CCF6-3A03-232D91D3E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E7DF0EA-CA48-2F9A-300C-0ED2221AC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A509712-A3D6-96D3-0C8A-2ABE63400567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FF17557-7F62-B5BC-F72F-16AC9061BF99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AD5D187-B851-7E0D-25EF-2925DBD4C004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11. 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UI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상세구조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95AFD8B-76B7-A360-3AA8-8CAD38477C56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487F738-49F6-FFA0-F46D-62B0C719800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b="1" dirty="0">
                <a:solidFill>
                  <a:srgbClr val="1A202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A1C630-E982-FB36-D390-BEBB36121B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667861"/>
              </p:ext>
            </p:extLst>
          </p:nvPr>
        </p:nvGraphicFramePr>
        <p:xfrm>
          <a:off x="3591213" y="3151662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Join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UI-E-0000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2025.07.14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회원가입페이지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6DBCA712-5D59-4ACA-B3B8-2BA271D353F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6300"/>
                    </a14:imgEffect>
                  </a14:imgLayer>
                </a14:imgProps>
              </a:ext>
            </a:extLst>
          </a:blip>
          <a:srcRect l="14674" t="16" r="14674"/>
          <a:stretch/>
        </p:blipFill>
        <p:spPr>
          <a:xfrm>
            <a:off x="9092033" y="5200651"/>
            <a:ext cx="12039600" cy="9583716"/>
          </a:xfrm>
          <a:prstGeom prst="roundRect">
            <a:avLst>
              <a:gd name="adj" fmla="val 1383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C3AA2BD-CE67-4DB7-A972-2215D69E2207}"/>
              </a:ext>
            </a:extLst>
          </p:cNvPr>
          <p:cNvSpPr txBox="1"/>
          <p:nvPr/>
        </p:nvSpPr>
        <p:spPr>
          <a:xfrm>
            <a:off x="2383713" y="5899845"/>
            <a:ext cx="6436438" cy="7663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Description</a:t>
            </a:r>
            <a:endParaRPr kumimoji="0" lang="en-US" altLang="ko-KR" sz="18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로고를 클릭하면 홈 화면으로 이동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이메일주소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박스를 클릭하면 입력상태 활성화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이메일주소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다시 입력 박스를 클릭하면 입력상태 활성화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사람입니다 인증 체크박스 누르면 체크상태 활성화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이용약관 및 처리방침 동의 체크박스 누르면 체크상태 활성화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계속 버튼 누르면 다음페이지로 이동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입력이 안된 값이 있으면 입력박스주위로 주황색박스를 둘러 하이라이트 시키고 상단에 안내문구를 띄움 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b="1" u="sng" dirty="0"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Description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UI-M-0000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，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UI-C-0000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，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UI-E-0000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，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UI-G-0000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，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UI-P-0000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A4A6753-1637-4E95-872E-FE6763B9A57A}"/>
              </a:ext>
            </a:extLst>
          </p:cNvPr>
          <p:cNvSpPr/>
          <p:nvPr/>
        </p:nvSpPr>
        <p:spPr>
          <a:xfrm>
            <a:off x="11795098" y="5214773"/>
            <a:ext cx="735747" cy="67690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77DD24A-43CD-4361-B1D0-6EA4EC547D6B}"/>
              </a:ext>
            </a:extLst>
          </p:cNvPr>
          <p:cNvSpPr/>
          <p:nvPr/>
        </p:nvSpPr>
        <p:spPr>
          <a:xfrm>
            <a:off x="12211531" y="7926465"/>
            <a:ext cx="3289726" cy="67690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6449BAC-48F7-46EB-B8EC-788DC2967C63}"/>
              </a:ext>
            </a:extLst>
          </p:cNvPr>
          <p:cNvSpPr/>
          <p:nvPr/>
        </p:nvSpPr>
        <p:spPr>
          <a:xfrm>
            <a:off x="12211531" y="8755773"/>
            <a:ext cx="3289726" cy="67690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D987236-F20E-4F4D-ADC6-E7A99E6B3E3D}"/>
              </a:ext>
            </a:extLst>
          </p:cNvPr>
          <p:cNvSpPr/>
          <p:nvPr/>
        </p:nvSpPr>
        <p:spPr>
          <a:xfrm>
            <a:off x="12351658" y="9494148"/>
            <a:ext cx="609599" cy="5642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BFCD3B-6ABA-4698-9001-9AAB11CA1359}"/>
              </a:ext>
            </a:extLst>
          </p:cNvPr>
          <p:cNvSpPr/>
          <p:nvPr/>
        </p:nvSpPr>
        <p:spPr>
          <a:xfrm>
            <a:off x="12266278" y="10252775"/>
            <a:ext cx="304800" cy="28212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4082BF5-AE20-419A-A72D-B2554EA83924}"/>
              </a:ext>
            </a:extLst>
          </p:cNvPr>
          <p:cNvSpPr/>
          <p:nvPr/>
        </p:nvSpPr>
        <p:spPr>
          <a:xfrm>
            <a:off x="12266278" y="10638157"/>
            <a:ext cx="1159436" cy="41454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31E48-EBC9-4A07-88E3-83536BFC8E68}"/>
              </a:ext>
            </a:extLst>
          </p:cNvPr>
          <p:cNvSpPr txBox="1"/>
          <p:nvPr/>
        </p:nvSpPr>
        <p:spPr>
          <a:xfrm>
            <a:off x="11435704" y="5355193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55AFAF-35E8-4227-9401-1C6F786D096B}"/>
              </a:ext>
            </a:extLst>
          </p:cNvPr>
          <p:cNvSpPr txBox="1"/>
          <p:nvPr/>
        </p:nvSpPr>
        <p:spPr>
          <a:xfrm>
            <a:off x="11759952" y="8080253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2.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BCE771C-95BB-4228-8688-91543D4C7C5E}"/>
              </a:ext>
            </a:extLst>
          </p:cNvPr>
          <p:cNvSpPr txBox="1"/>
          <p:nvPr/>
        </p:nvSpPr>
        <p:spPr>
          <a:xfrm>
            <a:off x="11758601" y="8909561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3.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0B88D9-EE94-4427-9973-8830D60EED5B}"/>
              </a:ext>
            </a:extLst>
          </p:cNvPr>
          <p:cNvSpPr txBox="1"/>
          <p:nvPr/>
        </p:nvSpPr>
        <p:spPr>
          <a:xfrm>
            <a:off x="11992264" y="9585081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4.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6FB4A2-9DFE-4AE6-AE9F-D269058213FA}"/>
              </a:ext>
            </a:extLst>
          </p:cNvPr>
          <p:cNvSpPr txBox="1"/>
          <p:nvPr/>
        </p:nvSpPr>
        <p:spPr>
          <a:xfrm>
            <a:off x="11881330" y="10207503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5.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0E14B4-96BF-4C56-B6CB-3580C4820249}"/>
              </a:ext>
            </a:extLst>
          </p:cNvPr>
          <p:cNvSpPr txBox="1"/>
          <p:nvPr/>
        </p:nvSpPr>
        <p:spPr>
          <a:xfrm>
            <a:off x="11883195" y="1062696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6.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5546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별자리, 은하, 우주, 은하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C4B34B9-B8AA-E59D-2974-8FF7149215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" t="10751" r="97" b="35103"/>
          <a:stretch>
            <a:fillRect/>
          </a:stretch>
        </p:blipFill>
        <p:spPr>
          <a:xfrm>
            <a:off x="14178809" y="-87191"/>
            <a:ext cx="13324108" cy="13971698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-509616" y="-52737"/>
            <a:ext cx="19407215" cy="13971699"/>
            <a:chOff x="0" y="27510"/>
            <a:chExt cx="11598544" cy="10088255"/>
          </a:xfrm>
        </p:grpSpPr>
        <p:sp>
          <p:nvSpPr>
            <p:cNvPr id="3" name="Freeform 3"/>
            <p:cNvSpPr/>
            <p:nvPr/>
          </p:nvSpPr>
          <p:spPr>
            <a:xfrm>
              <a:off x="0" y="27510"/>
              <a:ext cx="11598544" cy="10088255"/>
            </a:xfrm>
            <a:prstGeom prst="rect">
              <a:avLst/>
            </a:prstGeom>
            <a:solidFill>
              <a:srgbClr val="1A202C"/>
            </a:solidFill>
            <a:ln>
              <a:noFill/>
            </a:ln>
          </p:spPr>
          <p:txBody>
            <a:bodyPr/>
            <a:lstStyle/>
            <a:p>
              <a:pPr defTabSz="1219170"/>
              <a:endParaRPr lang="ko-KR" altLang="en-US" sz="2400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4794348" y="5854059"/>
            <a:ext cx="2659380" cy="11289"/>
            <a:chOff x="1143000" y="14111"/>
            <a:chExt cx="2659380" cy="11289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442985" y="4598672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1.  </a:t>
            </a:r>
            <a:r>
              <a:rPr lang="en-US" sz="3200" b="1" spc="-300" dirty="0" err="1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목차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435096" y="5572212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2.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프로젝트 개요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433648" y="7478156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4.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다이어그램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434129" y="8401454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5.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요구사항 명세서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441537" y="9385906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6.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메뉴구조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435096" y="10378452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7.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스크린리스트</a:t>
            </a:r>
            <a:endParaRPr lang="en-US" sz="3200" b="1" spc="-300" dirty="0" err="1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435580" y="11335245"/>
            <a:ext cx="3357819" cy="51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8.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프로세스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7581211" y="4537783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1P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580729" y="5510311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２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7580729" y="6460860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３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7581211" y="7439351"/>
            <a:ext cx="1969489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ko-KR" alt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４</a:t>
            </a: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P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7581211" y="8341307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5~10P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7580729" y="9339235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11P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7581211" y="10343531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12P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581211" y="11293675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13P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35649" y="889897"/>
            <a:ext cx="6934673" cy="1846659"/>
          </a:xfrm>
          <a:prstGeom prst="rect">
            <a:avLst/>
          </a:prstGeom>
          <a:ln>
            <a:noFill/>
          </a:ln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14400"/>
              </a:lnSpc>
            </a:pPr>
            <a:r>
              <a:rPr lang="ko-KR" altLang="en-US" sz="12000" b="1" dirty="0">
                <a:solidFill>
                  <a:srgbClr val="FFFFFF"/>
                </a:solidFill>
                <a:latin typeface="+mn-ea"/>
                <a:cs typeface="Arimo Bold"/>
              </a:rPr>
              <a:t>INDEX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DD3265E-C364-19AE-C002-27E4BA44E3B2}"/>
              </a:ext>
            </a:extLst>
          </p:cNvPr>
          <p:cNvSpPr/>
          <p:nvPr/>
        </p:nvSpPr>
        <p:spPr>
          <a:xfrm>
            <a:off x="1433648" y="3295878"/>
            <a:ext cx="17463951" cy="364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rtlCol="0" anchor="ctr"/>
          <a:lstStyle/>
          <a:p>
            <a:pPr algn="ctr" defTabSz="1219170"/>
            <a:endParaRPr lang="ko-KR" altLang="en-US" sz="2400" dirty="0">
              <a:solidFill>
                <a:prstClr val="white"/>
              </a:solidFill>
              <a:latin typeface="Calibri"/>
              <a:ea typeface="맑은 고딕" panose="020B0503020000020004" pitchFamily="50" charset="-127"/>
            </a:endParaRPr>
          </a:p>
        </p:txBody>
      </p:sp>
      <p:sp>
        <p:nvSpPr>
          <p:cNvPr id="44" name="Freeform 9" descr="preencoded.png">
            <a:extLst>
              <a:ext uri="{FF2B5EF4-FFF2-40B4-BE49-F238E27FC236}">
                <a16:creationId xmlns:a16="http://schemas.microsoft.com/office/drawing/2014/main" id="{B0DC8EAD-89AF-04EB-5C34-15315EC015CC}"/>
              </a:ext>
            </a:extLst>
          </p:cNvPr>
          <p:cNvSpPr/>
          <p:nvPr/>
        </p:nvSpPr>
        <p:spPr>
          <a:xfrm>
            <a:off x="4799992" y="4871926"/>
            <a:ext cx="2659380" cy="11289"/>
          </a:xfrm>
          <a:custGeom>
            <a:avLst/>
            <a:gdLst/>
            <a:ahLst/>
            <a:cxnLst/>
            <a:rect l="l" t="t" r="r" b="b"/>
            <a:pathLst>
              <a:path w="3802380" h="25400">
                <a:moveTo>
                  <a:pt x="0" y="0"/>
                </a:moveTo>
                <a:lnTo>
                  <a:pt x="3802380" y="0"/>
                </a:lnTo>
                <a:lnTo>
                  <a:pt x="380238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6" b="-66"/>
            </a:stretch>
          </a:blipFill>
        </p:spPr>
        <p:txBody>
          <a:bodyPr/>
          <a:lstStyle/>
          <a:p>
            <a:pPr defTabSz="1219170"/>
            <a:endParaRPr lang="ko-KR" altLang="en-US" sz="240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46" name="Group 8">
            <a:extLst>
              <a:ext uri="{FF2B5EF4-FFF2-40B4-BE49-F238E27FC236}">
                <a16:creationId xmlns:a16="http://schemas.microsoft.com/office/drawing/2014/main" id="{5F4D6333-D181-E604-2332-5045ED618F13}"/>
              </a:ext>
            </a:extLst>
          </p:cNvPr>
          <p:cNvGrpSpPr>
            <a:grpSpLocks noChangeAspect="1"/>
          </p:cNvGrpSpPr>
          <p:nvPr/>
        </p:nvGrpSpPr>
        <p:grpSpPr>
          <a:xfrm>
            <a:off x="4795799" y="7777226"/>
            <a:ext cx="2659380" cy="11289"/>
            <a:chOff x="1143000" y="14111"/>
            <a:chExt cx="2659380" cy="11289"/>
          </a:xfrm>
        </p:grpSpPr>
        <p:sp>
          <p:nvSpPr>
            <p:cNvPr id="48" name="Freeform 9" descr="preencoded.png">
              <a:extLst>
                <a:ext uri="{FF2B5EF4-FFF2-40B4-BE49-F238E27FC236}">
                  <a16:creationId xmlns:a16="http://schemas.microsoft.com/office/drawing/2014/main" id="{03E9CF13-51A0-BFC4-0BEA-234B720C0BE9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49" name="Freeform 9" descr="preencoded.png">
            <a:extLst>
              <a:ext uri="{FF2B5EF4-FFF2-40B4-BE49-F238E27FC236}">
                <a16:creationId xmlns:a16="http://schemas.microsoft.com/office/drawing/2014/main" id="{71DD0B91-54D2-77A9-56E7-8993380CE56B}"/>
              </a:ext>
            </a:extLst>
          </p:cNvPr>
          <p:cNvSpPr/>
          <p:nvPr/>
        </p:nvSpPr>
        <p:spPr>
          <a:xfrm>
            <a:off x="4794255" y="6802281"/>
            <a:ext cx="2659380" cy="11289"/>
          </a:xfrm>
          <a:custGeom>
            <a:avLst/>
            <a:gdLst/>
            <a:ahLst/>
            <a:cxnLst/>
            <a:rect l="l" t="t" r="r" b="b"/>
            <a:pathLst>
              <a:path w="3802380" h="25400">
                <a:moveTo>
                  <a:pt x="0" y="0"/>
                </a:moveTo>
                <a:lnTo>
                  <a:pt x="3802380" y="0"/>
                </a:lnTo>
                <a:lnTo>
                  <a:pt x="380238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6" b="-66"/>
            </a:stretch>
          </a:blipFill>
        </p:spPr>
        <p:txBody>
          <a:bodyPr/>
          <a:lstStyle/>
          <a:p>
            <a:pPr defTabSz="1219170"/>
            <a:endParaRPr lang="ko-KR" altLang="en-US" sz="240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51" name="Group 8">
            <a:extLst>
              <a:ext uri="{FF2B5EF4-FFF2-40B4-BE49-F238E27FC236}">
                <a16:creationId xmlns:a16="http://schemas.microsoft.com/office/drawing/2014/main" id="{2EFEDB79-7ABB-6585-F68E-63C8044723FE}"/>
              </a:ext>
            </a:extLst>
          </p:cNvPr>
          <p:cNvGrpSpPr>
            <a:grpSpLocks noChangeAspect="1"/>
          </p:cNvGrpSpPr>
          <p:nvPr/>
        </p:nvGrpSpPr>
        <p:grpSpPr>
          <a:xfrm>
            <a:off x="4795798" y="9682225"/>
            <a:ext cx="2659380" cy="11289"/>
            <a:chOff x="1143000" y="14111"/>
            <a:chExt cx="2659380" cy="11289"/>
          </a:xfrm>
        </p:grpSpPr>
        <p:sp>
          <p:nvSpPr>
            <p:cNvPr id="52" name="Freeform 9" descr="preencoded.png">
              <a:extLst>
                <a:ext uri="{FF2B5EF4-FFF2-40B4-BE49-F238E27FC236}">
                  <a16:creationId xmlns:a16="http://schemas.microsoft.com/office/drawing/2014/main" id="{B6624C1B-39B6-88C3-8E81-2E314964396A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53" name="Freeform 9" descr="preencoded.png">
            <a:extLst>
              <a:ext uri="{FF2B5EF4-FFF2-40B4-BE49-F238E27FC236}">
                <a16:creationId xmlns:a16="http://schemas.microsoft.com/office/drawing/2014/main" id="{C41B74A2-3B0F-CECD-D0C2-883FC404117F}"/>
              </a:ext>
            </a:extLst>
          </p:cNvPr>
          <p:cNvSpPr/>
          <p:nvPr/>
        </p:nvSpPr>
        <p:spPr>
          <a:xfrm>
            <a:off x="4794254" y="8700091"/>
            <a:ext cx="2659380" cy="11289"/>
          </a:xfrm>
          <a:custGeom>
            <a:avLst/>
            <a:gdLst/>
            <a:ahLst/>
            <a:cxnLst/>
            <a:rect l="l" t="t" r="r" b="b"/>
            <a:pathLst>
              <a:path w="3802380" h="25400">
                <a:moveTo>
                  <a:pt x="0" y="0"/>
                </a:moveTo>
                <a:lnTo>
                  <a:pt x="3802380" y="0"/>
                </a:lnTo>
                <a:lnTo>
                  <a:pt x="380238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6" b="-66"/>
            </a:stretch>
          </a:blipFill>
        </p:spPr>
        <p:txBody>
          <a:bodyPr/>
          <a:lstStyle/>
          <a:p>
            <a:pPr defTabSz="1219170"/>
            <a:endParaRPr lang="ko-KR" altLang="en-US" sz="240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54" name="Group 8">
            <a:extLst>
              <a:ext uri="{FF2B5EF4-FFF2-40B4-BE49-F238E27FC236}">
                <a16:creationId xmlns:a16="http://schemas.microsoft.com/office/drawing/2014/main" id="{A79B65ED-C485-A3C6-4068-C015026CC2E7}"/>
              </a:ext>
            </a:extLst>
          </p:cNvPr>
          <p:cNvGrpSpPr>
            <a:grpSpLocks noChangeAspect="1"/>
          </p:cNvGrpSpPr>
          <p:nvPr/>
        </p:nvGrpSpPr>
        <p:grpSpPr>
          <a:xfrm>
            <a:off x="4802986" y="10681450"/>
            <a:ext cx="2659380" cy="11289"/>
            <a:chOff x="1143000" y="14111"/>
            <a:chExt cx="2659380" cy="11289"/>
          </a:xfrm>
        </p:grpSpPr>
        <p:sp>
          <p:nvSpPr>
            <p:cNvPr id="55" name="Freeform 9" descr="preencoded.png">
              <a:extLst>
                <a:ext uri="{FF2B5EF4-FFF2-40B4-BE49-F238E27FC236}">
                  <a16:creationId xmlns:a16="http://schemas.microsoft.com/office/drawing/2014/main" id="{8DEEA573-5941-DBD2-E5E9-C51F4D445508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56" name="Group 8">
            <a:extLst>
              <a:ext uri="{FF2B5EF4-FFF2-40B4-BE49-F238E27FC236}">
                <a16:creationId xmlns:a16="http://schemas.microsoft.com/office/drawing/2014/main" id="{70B24049-1C33-532F-D44E-04577567D189}"/>
              </a:ext>
            </a:extLst>
          </p:cNvPr>
          <p:cNvGrpSpPr>
            <a:grpSpLocks noChangeAspect="1"/>
          </p:cNvGrpSpPr>
          <p:nvPr/>
        </p:nvGrpSpPr>
        <p:grpSpPr>
          <a:xfrm>
            <a:off x="4795796" y="11637543"/>
            <a:ext cx="2659380" cy="11289"/>
            <a:chOff x="1143000" y="14111"/>
            <a:chExt cx="2659380" cy="11289"/>
          </a:xfrm>
        </p:grpSpPr>
        <p:sp>
          <p:nvSpPr>
            <p:cNvPr id="57" name="Freeform 9" descr="preencoded.png">
              <a:extLst>
                <a:ext uri="{FF2B5EF4-FFF2-40B4-BE49-F238E27FC236}">
                  <a16:creationId xmlns:a16="http://schemas.microsoft.com/office/drawing/2014/main" id="{A0356793-9425-E134-9C8F-F0435E69404F}"/>
                </a:ext>
              </a:extLst>
            </p:cNvPr>
            <p:cNvSpPr/>
            <p:nvPr/>
          </p:nvSpPr>
          <p:spPr>
            <a:xfrm>
              <a:off x="1143000" y="14111"/>
              <a:ext cx="2659380" cy="11289"/>
            </a:xfrm>
            <a:custGeom>
              <a:avLst/>
              <a:gdLst/>
              <a:ahLst/>
              <a:cxnLst/>
              <a:rect l="l" t="t" r="r" b="b"/>
              <a:pathLst>
                <a:path w="3802380" h="25400">
                  <a:moveTo>
                    <a:pt x="0" y="0"/>
                  </a:moveTo>
                  <a:lnTo>
                    <a:pt x="3802380" y="0"/>
                  </a:lnTo>
                  <a:lnTo>
                    <a:pt x="3802380" y="25400"/>
                  </a:lnTo>
                  <a:lnTo>
                    <a:pt x="0" y="25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6" b="-66"/>
              </a:stretch>
            </a:blipFill>
          </p:spPr>
          <p:txBody>
            <a:bodyPr/>
            <a:lstStyle/>
            <a:p>
              <a:pPr defTabSz="1219170"/>
              <a:endParaRPr lang="ko-KR" altLang="en-US" sz="2400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66566F1-203D-4475-B80C-32885A0C0DC1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1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DCE4FF-5018-738C-2F4C-30C05A162F65}"/>
              </a:ext>
            </a:extLst>
          </p:cNvPr>
          <p:cNvSpPr/>
          <p:nvPr/>
        </p:nvSpPr>
        <p:spPr>
          <a:xfrm>
            <a:off x="22750166" y="131808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１１</a:t>
            </a:r>
          </a:p>
        </p:txBody>
      </p:sp>
      <p:sp>
        <p:nvSpPr>
          <p:cNvPr id="6" name="TextBox 34">
            <a:extLst>
              <a:ext uri="{FF2B5EF4-FFF2-40B4-BE49-F238E27FC236}">
                <a16:creationId xmlns:a16="http://schemas.microsoft.com/office/drawing/2014/main" id="{6AA52F25-C2BA-9695-F39D-D5AE387245C7}"/>
              </a:ext>
            </a:extLst>
          </p:cNvPr>
          <p:cNvSpPr txBox="1"/>
          <p:nvPr/>
        </p:nvSpPr>
        <p:spPr>
          <a:xfrm>
            <a:off x="1335649" y="12319266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９</a:t>
            </a: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.  </a:t>
            </a:r>
            <a:r>
              <a:rPr lang="ko-KR" altLang="en-US" sz="3200" b="1" spc="-300" dirty="0" err="1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플로우차트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7" name="TextBox 34">
            <a:extLst>
              <a:ext uri="{FF2B5EF4-FFF2-40B4-BE49-F238E27FC236}">
                <a16:creationId xmlns:a16="http://schemas.microsoft.com/office/drawing/2014/main" id="{3FDC0F76-9D92-E88B-18E5-FD5D7B5AABC3}"/>
              </a:ext>
            </a:extLst>
          </p:cNvPr>
          <p:cNvSpPr txBox="1"/>
          <p:nvPr/>
        </p:nvSpPr>
        <p:spPr>
          <a:xfrm>
            <a:off x="10010040" y="4561810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10.  Permission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0" name="TextBox 34">
            <a:extLst>
              <a:ext uri="{FF2B5EF4-FFF2-40B4-BE49-F238E27FC236}">
                <a16:creationId xmlns:a16="http://schemas.microsoft.com/office/drawing/2014/main" id="{BF3B0AB4-DF43-33F1-FC4C-C3ACE86FE14B}"/>
              </a:ext>
            </a:extLst>
          </p:cNvPr>
          <p:cNvSpPr txBox="1"/>
          <p:nvPr/>
        </p:nvSpPr>
        <p:spPr>
          <a:xfrm>
            <a:off x="10004396" y="5571847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11.  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권한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1" name="TextBox 34">
            <a:extLst>
              <a:ext uri="{FF2B5EF4-FFF2-40B4-BE49-F238E27FC236}">
                <a16:creationId xmlns:a16="http://schemas.microsoft.com/office/drawing/2014/main" id="{C35BEED4-D4B1-7482-C38A-C1C8FDEFE670}"/>
              </a:ext>
            </a:extLst>
          </p:cNvPr>
          <p:cNvSpPr txBox="1"/>
          <p:nvPr/>
        </p:nvSpPr>
        <p:spPr>
          <a:xfrm>
            <a:off x="10004303" y="6581389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12.  UI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상세구조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3" name="TextBox 34">
            <a:extLst>
              <a:ext uri="{FF2B5EF4-FFF2-40B4-BE49-F238E27FC236}">
                <a16:creationId xmlns:a16="http://schemas.microsoft.com/office/drawing/2014/main" id="{FC6051BC-C21E-67A2-4C28-B3C703376D7C}"/>
              </a:ext>
            </a:extLst>
          </p:cNvPr>
          <p:cNvSpPr txBox="1"/>
          <p:nvPr/>
        </p:nvSpPr>
        <p:spPr>
          <a:xfrm>
            <a:off x="1445167" y="6545386"/>
            <a:ext cx="3357819" cy="506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219170">
              <a:lnSpc>
                <a:spcPts val="4320"/>
              </a:lnSpc>
            </a:pPr>
            <a:r>
              <a:rPr lang="en-US" altLang="ko-KR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3. </a:t>
            </a:r>
            <a:r>
              <a:rPr lang="en-US" altLang="ko-KR" sz="3200" b="1" spc="-300" dirty="0" err="1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Histoty</a:t>
            </a:r>
            <a:r>
              <a:rPr lang="ko-KR" altLang="en-US" sz="3200" b="1" spc="-300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　　　</a:t>
            </a:r>
            <a:endParaRPr lang="en-US" sz="3200" b="1" spc="-300" dirty="0">
              <a:solidFill>
                <a:srgbClr val="FFFFFF"/>
              </a:solidFill>
              <a:latin typeface="+mn-ea"/>
              <a:cs typeface="Calibri (MS) Bold"/>
            </a:endParaRPr>
          </a:p>
        </p:txBody>
      </p:sp>
      <p:sp>
        <p:nvSpPr>
          <p:cNvPr id="15" name="TextBox 43">
            <a:extLst>
              <a:ext uri="{FF2B5EF4-FFF2-40B4-BE49-F238E27FC236}">
                <a16:creationId xmlns:a16="http://schemas.microsoft.com/office/drawing/2014/main" id="{FED10E73-458A-31FA-B6F7-D1214668F8D5}"/>
              </a:ext>
            </a:extLst>
          </p:cNvPr>
          <p:cNvSpPr txBox="1"/>
          <p:nvPr/>
        </p:nvSpPr>
        <p:spPr>
          <a:xfrm>
            <a:off x="7580728" y="12243819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14P</a:t>
            </a:r>
          </a:p>
        </p:txBody>
      </p:sp>
      <p:sp>
        <p:nvSpPr>
          <p:cNvPr id="16" name="TextBox 43">
            <a:extLst>
              <a:ext uri="{FF2B5EF4-FFF2-40B4-BE49-F238E27FC236}">
                <a16:creationId xmlns:a16="http://schemas.microsoft.com/office/drawing/2014/main" id="{EF9DB900-ADBC-AF05-8EBA-5C10590A643F}"/>
              </a:ext>
            </a:extLst>
          </p:cNvPr>
          <p:cNvSpPr txBox="1"/>
          <p:nvPr/>
        </p:nvSpPr>
        <p:spPr>
          <a:xfrm>
            <a:off x="16254788" y="4546183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15P</a:t>
            </a:r>
          </a:p>
        </p:txBody>
      </p:sp>
      <p:sp>
        <p:nvSpPr>
          <p:cNvPr id="17" name="TextBox 43">
            <a:extLst>
              <a:ext uri="{FF2B5EF4-FFF2-40B4-BE49-F238E27FC236}">
                <a16:creationId xmlns:a16="http://schemas.microsoft.com/office/drawing/2014/main" id="{BE11246E-9E05-BE10-755D-ABEAAC941CF3}"/>
              </a:ext>
            </a:extLst>
          </p:cNvPr>
          <p:cNvSpPr txBox="1"/>
          <p:nvPr/>
        </p:nvSpPr>
        <p:spPr>
          <a:xfrm>
            <a:off x="16254788" y="5541134"/>
            <a:ext cx="1969489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16P</a:t>
            </a:r>
          </a:p>
        </p:txBody>
      </p:sp>
      <p:sp>
        <p:nvSpPr>
          <p:cNvPr id="18" name="TextBox 43">
            <a:extLst>
              <a:ext uri="{FF2B5EF4-FFF2-40B4-BE49-F238E27FC236}">
                <a16:creationId xmlns:a16="http://schemas.microsoft.com/office/drawing/2014/main" id="{3BF31D7E-434C-CC4F-98DB-E81D2342A69E}"/>
              </a:ext>
            </a:extLst>
          </p:cNvPr>
          <p:cNvSpPr txBox="1"/>
          <p:nvPr/>
        </p:nvSpPr>
        <p:spPr>
          <a:xfrm>
            <a:off x="16283713" y="6581389"/>
            <a:ext cx="1969489" cy="585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1219170">
              <a:lnSpc>
                <a:spcPts val="5039"/>
              </a:lnSpc>
            </a:pPr>
            <a:r>
              <a:rPr lang="en-US" sz="3600" b="1" dirty="0">
                <a:solidFill>
                  <a:srgbClr val="FFFFFF"/>
                </a:solidFill>
                <a:latin typeface="+mn-ea"/>
                <a:cs typeface="Calibri (MS) Bold"/>
                <a:sym typeface="Calibri (MS) Bold"/>
              </a:rPr>
              <a:t>17~20P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A7B535D-1163-652D-9359-D0A57FB7F2F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2932" y="215154"/>
            <a:ext cx="1292724" cy="12605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50BB23-701B-4167-9FB8-48B14E2A0310}"/>
              </a:ext>
            </a:extLst>
          </p:cNvPr>
          <p:cNvSpPr txBox="1"/>
          <p:nvPr/>
        </p:nvSpPr>
        <p:spPr>
          <a:xfrm>
            <a:off x="1823110" y="5013364"/>
            <a:ext cx="1859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Description</a:t>
            </a:r>
            <a:endParaRPr kumimoji="0" lang="ko-KR" altLang="en-US" sz="24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9F118A5-1C31-41E3-A28F-128D8E1B4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4571" y="4941520"/>
            <a:ext cx="14118979" cy="83446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78AFDA8-795C-4529-BDE1-205D7B9513F2}"/>
              </a:ext>
            </a:extLst>
          </p:cNvPr>
          <p:cNvSpPr txBox="1"/>
          <p:nvPr/>
        </p:nvSpPr>
        <p:spPr>
          <a:xfrm>
            <a:off x="1823110" y="5688776"/>
            <a:ext cx="4084773" cy="1666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white"/>
                </a:solidFill>
                <a:latin typeface="+mn-ea"/>
              </a:rPr>
              <a:t>1.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키워드 검색 엔진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white"/>
                </a:solidFill>
                <a:latin typeface="+mn-ea"/>
              </a:rPr>
              <a:t>2.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클릭 시 키워드 관련 상품목록 이동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white"/>
                </a:solidFill>
                <a:latin typeface="+mn-ea"/>
              </a:rPr>
              <a:t>3.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클릭 시 구매페이지 이동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0AE559-DB60-4854-8B1B-C85E0DB26FB1}"/>
              </a:ext>
            </a:extLst>
          </p:cNvPr>
          <p:cNvSpPr txBox="1"/>
          <p:nvPr/>
        </p:nvSpPr>
        <p:spPr>
          <a:xfrm>
            <a:off x="1823110" y="9173884"/>
            <a:ext cx="1417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Caution!</a:t>
            </a:r>
            <a:endParaRPr kumimoji="0" lang="ko-KR" altLang="en-US" sz="24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6B1C86-6746-4F61-B372-93D8E812405F}"/>
              </a:ext>
            </a:extLst>
          </p:cNvPr>
          <p:cNvSpPr txBox="1"/>
          <p:nvPr/>
        </p:nvSpPr>
        <p:spPr>
          <a:xfrm>
            <a:off x="1823110" y="9765731"/>
            <a:ext cx="4357283" cy="1112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-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비회원은 구매 페이지 이동 불가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 → 안내창과 함께 회원가입 페이지 이동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2FB17CF-A461-466F-A165-E0B54E7A009A}"/>
              </a:ext>
            </a:extLst>
          </p:cNvPr>
          <p:cNvSpPr/>
          <p:nvPr/>
        </p:nvSpPr>
        <p:spPr>
          <a:xfrm>
            <a:off x="19012930" y="6288704"/>
            <a:ext cx="2608820" cy="481963"/>
          </a:xfrm>
          <a:prstGeom prst="rect">
            <a:avLst/>
          </a:prstGeom>
          <a:noFill/>
          <a:ln w="349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48F434D0-D194-4FCB-9140-A59FBBD0897F}"/>
              </a:ext>
            </a:extLst>
          </p:cNvPr>
          <p:cNvCxnSpPr>
            <a:cxnSpLocks/>
          </p:cNvCxnSpPr>
          <p:nvPr/>
        </p:nvCxnSpPr>
        <p:spPr>
          <a:xfrm>
            <a:off x="21621750" y="6529685"/>
            <a:ext cx="464438" cy="0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ED73A78-DDF8-4E18-AFDD-CCF5B3770FDB}"/>
              </a:ext>
            </a:extLst>
          </p:cNvPr>
          <p:cNvSpPr txBox="1"/>
          <p:nvPr/>
        </p:nvSpPr>
        <p:spPr>
          <a:xfrm>
            <a:off x="22167315" y="6329630"/>
            <a:ext cx="472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+mn-ea"/>
                <a:cs typeface="+mn-cs"/>
              </a:rPr>
              <a:t>01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9E3C8409-6A20-4264-A389-D5C25E30B1F9}"/>
              </a:ext>
            </a:extLst>
          </p:cNvPr>
          <p:cNvSpPr/>
          <p:nvPr/>
        </p:nvSpPr>
        <p:spPr>
          <a:xfrm>
            <a:off x="12749824" y="9100350"/>
            <a:ext cx="773567" cy="473644"/>
          </a:xfrm>
          <a:prstGeom prst="rect">
            <a:avLst/>
          </a:prstGeom>
          <a:noFill/>
          <a:ln w="349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4AA31A61-F44A-4F4B-BE4F-ADFE272EA8B0}"/>
              </a:ext>
            </a:extLst>
          </p:cNvPr>
          <p:cNvCxnSpPr>
            <a:cxnSpLocks/>
            <a:stCxn id="53" idx="1"/>
          </p:cNvCxnSpPr>
          <p:nvPr/>
        </p:nvCxnSpPr>
        <p:spPr>
          <a:xfrm flipH="1">
            <a:off x="12314633" y="9337172"/>
            <a:ext cx="435191" cy="10828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42FE2C9-9F91-4E5F-8F73-3A0B2063510A}"/>
              </a:ext>
            </a:extLst>
          </p:cNvPr>
          <p:cNvSpPr txBox="1"/>
          <p:nvPr/>
        </p:nvSpPr>
        <p:spPr>
          <a:xfrm>
            <a:off x="11842023" y="9173884"/>
            <a:ext cx="472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+mn-ea"/>
                <a:cs typeface="+mn-cs"/>
              </a:rPr>
              <a:t>03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DCF46232-3363-42BE-9C05-BA573CA30BEA}"/>
              </a:ext>
            </a:extLst>
          </p:cNvPr>
          <p:cNvSpPr/>
          <p:nvPr/>
        </p:nvSpPr>
        <p:spPr>
          <a:xfrm>
            <a:off x="12698971" y="7975122"/>
            <a:ext cx="1227513" cy="344260"/>
          </a:xfrm>
          <a:prstGeom prst="rect">
            <a:avLst/>
          </a:prstGeom>
          <a:noFill/>
          <a:ln w="349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9EC1A086-375E-4D70-A028-A9D44B36923E}"/>
              </a:ext>
            </a:extLst>
          </p:cNvPr>
          <p:cNvCxnSpPr>
            <a:cxnSpLocks/>
          </p:cNvCxnSpPr>
          <p:nvPr/>
        </p:nvCxnSpPr>
        <p:spPr>
          <a:xfrm flipH="1">
            <a:off x="12361449" y="7964294"/>
            <a:ext cx="17086" cy="0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12FE464-2F36-46C6-BCB2-6379C5145502}"/>
              </a:ext>
            </a:extLst>
          </p:cNvPr>
          <p:cNvSpPr txBox="1"/>
          <p:nvPr/>
        </p:nvSpPr>
        <p:spPr>
          <a:xfrm>
            <a:off x="11842023" y="7975122"/>
            <a:ext cx="472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02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66E8E20-0F2C-4A86-EC26-3EA81287869B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27E69DD-2F2D-1A6A-A94F-38C39A878DA1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 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UI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상세구조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80ECD31-BFCA-9F57-77CC-C14D89FE6044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44CEF9B6-61AA-FE54-835B-2DF29D64F5E9}"/>
              </a:ext>
            </a:extLst>
          </p:cNvPr>
          <p:cNvCxnSpPr>
            <a:cxnSpLocks/>
          </p:cNvCxnSpPr>
          <p:nvPr/>
        </p:nvCxnSpPr>
        <p:spPr>
          <a:xfrm flipH="1">
            <a:off x="12279693" y="8136743"/>
            <a:ext cx="435191" cy="10828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72024633-9499-B358-5AB2-749A27F47B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248569"/>
              </p:ext>
            </p:extLst>
          </p:nvPr>
        </p:nvGraphicFramePr>
        <p:xfrm>
          <a:off x="3557657" y="3132508"/>
          <a:ext cx="17879264" cy="15819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Join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UI-H-0001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2025.07.14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홈화면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개발물상세페이지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AAC998D2-BB3A-5E80-F0E3-BE194BBB7089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1</a:t>
            </a:r>
            <a:r>
              <a:rPr lang="en-US" altLang="ko-KR" sz="3200" b="1" dirty="0">
                <a:solidFill>
                  <a:srgbClr val="1A202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1A202C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2660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4311C-E9A7-189A-E2CE-627A50CF9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62BA524D-63B3-CCF6-3A03-232D91D3E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E7DF0EA-CA48-2F9A-300C-0ED2221AC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DA509712-A3D6-96D3-0C8A-2ABE63400567}"/>
              </a:ext>
            </a:extLst>
          </p:cNvPr>
          <p:cNvSpPr/>
          <p:nvPr/>
        </p:nvSpPr>
        <p:spPr>
          <a:xfrm>
            <a:off x="9525" y="1731292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FF17557-7F62-B5BC-F72F-16AC9061BF99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AD5D187-B851-7E0D-25EF-2925DBD4C004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11. UI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상세구조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95AFD8B-76B7-A360-3AA8-8CAD38477C56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487F738-49F6-FFA0-F46D-62B0C7198005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3200" b="1" dirty="0">
                <a:solidFill>
                  <a:srgbClr val="1A202C"/>
                </a:solidFill>
                <a:latin typeface="+mn-ea"/>
              </a:rPr>
              <a:t>20</a:t>
            </a:r>
            <a:endParaRPr lang="ko-KR" altLang="en-US" sz="3200" b="1" dirty="0">
              <a:solidFill>
                <a:srgbClr val="1A202C"/>
              </a:solidFill>
              <a:latin typeface="+mn-ea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A1C630-E982-FB36-D390-BEBB36121B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594668"/>
              </p:ext>
            </p:extLst>
          </p:nvPr>
        </p:nvGraphicFramePr>
        <p:xfrm>
          <a:off x="3575657" y="3125490"/>
          <a:ext cx="17879264" cy="158783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19781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1950035">
                  <a:extLst>
                    <a:ext uri="{9D8B030D-6E8A-4147-A177-3AD203B41FA5}">
                      <a16:colId xmlns:a16="http://schemas.microsoft.com/office/drawing/2014/main" val="3132701374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810286294"/>
                    </a:ext>
                  </a:extLst>
                </a:gridCol>
                <a:gridCol w="3130257">
                  <a:extLst>
                    <a:ext uri="{9D8B030D-6E8A-4147-A177-3AD203B41FA5}">
                      <a16:colId xmlns:a16="http://schemas.microsoft.com/office/drawing/2014/main" val="963348502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50608247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849206986"/>
                    </a:ext>
                  </a:extLst>
                </a:gridCol>
                <a:gridCol w="1904125">
                  <a:extLst>
                    <a:ext uri="{9D8B030D-6E8A-4147-A177-3AD203B41FA5}">
                      <a16:colId xmlns:a16="http://schemas.microsoft.com/office/drawing/2014/main" val="3932209576"/>
                    </a:ext>
                  </a:extLst>
                </a:gridCol>
                <a:gridCol w="2234908">
                  <a:extLst>
                    <a:ext uri="{9D8B030D-6E8A-4147-A177-3AD203B41FA5}">
                      <a16:colId xmlns:a16="http://schemas.microsoft.com/office/drawing/2014/main" val="1979911191"/>
                    </a:ext>
                  </a:extLst>
                </a:gridCol>
              </a:tblGrid>
              <a:tr h="7968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Page_Title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Home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UI-M-0001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Author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2025.07.14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790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Screen Path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홈화면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메인컨텐츠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&gt;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개발물상세페이지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39990"/>
                  </a:ext>
                </a:extLst>
              </a:tr>
            </a:tbl>
          </a:graphicData>
        </a:graphic>
      </p:graphicFrame>
      <p:pic>
        <p:nvPicPr>
          <p:cNvPr id="24" name="그림 23">
            <a:extLst>
              <a:ext uri="{FF2B5EF4-FFF2-40B4-BE49-F238E27FC236}">
                <a16:creationId xmlns:a16="http://schemas.microsoft.com/office/drawing/2014/main" id="{F54C6222-A6EF-43F5-9AA3-EB8E9747CC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9348" y="5155633"/>
            <a:ext cx="10673873" cy="84800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78562BD9-9A45-4B1F-8E72-1B8C2C1F60D5}"/>
              </a:ext>
            </a:extLst>
          </p:cNvPr>
          <p:cNvSpPr/>
          <p:nvPr/>
        </p:nvSpPr>
        <p:spPr>
          <a:xfrm>
            <a:off x="8558378" y="7127177"/>
            <a:ext cx="825500" cy="302284"/>
          </a:xfrm>
          <a:prstGeom prst="rect">
            <a:avLst/>
          </a:prstGeom>
          <a:noFill/>
          <a:ln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5B938CC-B9FC-4B0F-B746-905632E8BA41}"/>
              </a:ext>
            </a:extLst>
          </p:cNvPr>
          <p:cNvSpPr/>
          <p:nvPr/>
        </p:nvSpPr>
        <p:spPr>
          <a:xfrm>
            <a:off x="8627401" y="7828913"/>
            <a:ext cx="825500" cy="228600"/>
          </a:xfrm>
          <a:prstGeom prst="rect">
            <a:avLst/>
          </a:prstGeom>
          <a:noFill/>
          <a:ln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B4E9AC7-5BE1-457D-BD83-DA8CFDE0204B}"/>
              </a:ext>
            </a:extLst>
          </p:cNvPr>
          <p:cNvSpPr/>
          <p:nvPr/>
        </p:nvSpPr>
        <p:spPr>
          <a:xfrm>
            <a:off x="8634412" y="8057513"/>
            <a:ext cx="1123950" cy="228600"/>
          </a:xfrm>
          <a:prstGeom prst="rect">
            <a:avLst/>
          </a:prstGeom>
          <a:noFill/>
          <a:ln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45A46D06-9ABD-4D57-B132-29160A9BAF2E}"/>
              </a:ext>
            </a:extLst>
          </p:cNvPr>
          <p:cNvSpPr/>
          <p:nvPr/>
        </p:nvSpPr>
        <p:spPr>
          <a:xfrm>
            <a:off x="3063657" y="10690225"/>
            <a:ext cx="839257" cy="292100"/>
          </a:xfrm>
          <a:prstGeom prst="rect">
            <a:avLst/>
          </a:prstGeom>
          <a:noFill/>
          <a:ln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8C5A5B43-1721-4584-BAD9-BF12FE1B77B1}"/>
              </a:ext>
            </a:extLst>
          </p:cNvPr>
          <p:cNvCxnSpPr>
            <a:cxnSpLocks/>
          </p:cNvCxnSpPr>
          <p:nvPr/>
        </p:nvCxnSpPr>
        <p:spPr>
          <a:xfrm flipH="1">
            <a:off x="2626995" y="10836910"/>
            <a:ext cx="436662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D519A8B8-7742-4BE6-8433-990E0B885672}"/>
              </a:ext>
            </a:extLst>
          </p:cNvPr>
          <p:cNvCxnSpPr>
            <a:cxnSpLocks/>
          </p:cNvCxnSpPr>
          <p:nvPr/>
        </p:nvCxnSpPr>
        <p:spPr>
          <a:xfrm flipV="1">
            <a:off x="9758362" y="8164211"/>
            <a:ext cx="333375" cy="1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2B7E0584-EADC-43D8-A68A-627EE58904BE}"/>
              </a:ext>
            </a:extLst>
          </p:cNvPr>
          <p:cNvCxnSpPr>
            <a:cxnSpLocks/>
          </p:cNvCxnSpPr>
          <p:nvPr/>
        </p:nvCxnSpPr>
        <p:spPr>
          <a:xfrm>
            <a:off x="9383878" y="7286780"/>
            <a:ext cx="412750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36F9C143-5205-48AF-9E09-18F563BA09D9}"/>
              </a:ext>
            </a:extLst>
          </p:cNvPr>
          <p:cNvCxnSpPr>
            <a:cxnSpLocks/>
          </p:cNvCxnSpPr>
          <p:nvPr/>
        </p:nvCxnSpPr>
        <p:spPr>
          <a:xfrm>
            <a:off x="9469126" y="7943213"/>
            <a:ext cx="376138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621CD80E-7540-48D5-8F8E-F2AF04B82A0D}"/>
              </a:ext>
            </a:extLst>
          </p:cNvPr>
          <p:cNvSpPr txBox="1"/>
          <p:nvPr/>
        </p:nvSpPr>
        <p:spPr>
          <a:xfrm>
            <a:off x="9776828" y="7066203"/>
            <a:ext cx="685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01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BBB5BE8-42B7-47B9-AFCD-F39BE6DA9708}"/>
              </a:ext>
            </a:extLst>
          </p:cNvPr>
          <p:cNvSpPr txBox="1"/>
          <p:nvPr/>
        </p:nvSpPr>
        <p:spPr>
          <a:xfrm>
            <a:off x="9786307" y="7707047"/>
            <a:ext cx="690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02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1760880-06EB-4AF1-9E95-D237022CE6E2}"/>
              </a:ext>
            </a:extLst>
          </p:cNvPr>
          <p:cNvSpPr txBox="1"/>
          <p:nvPr/>
        </p:nvSpPr>
        <p:spPr>
          <a:xfrm>
            <a:off x="10052694" y="7951052"/>
            <a:ext cx="711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03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7C467DF-593A-4CAE-B1BF-E7D60159663C}"/>
              </a:ext>
            </a:extLst>
          </p:cNvPr>
          <p:cNvSpPr txBox="1"/>
          <p:nvPr/>
        </p:nvSpPr>
        <p:spPr>
          <a:xfrm>
            <a:off x="2153435" y="10606077"/>
            <a:ext cx="5799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04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A3CEAFB-E1A3-40BE-A444-436825080CBA}"/>
              </a:ext>
            </a:extLst>
          </p:cNvPr>
          <p:cNvSpPr/>
          <p:nvPr/>
        </p:nvSpPr>
        <p:spPr>
          <a:xfrm>
            <a:off x="9479663" y="13334542"/>
            <a:ext cx="698500" cy="20320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30324D6A-237F-40CC-A578-FB5CC74FCE12}"/>
              </a:ext>
            </a:extLst>
          </p:cNvPr>
          <p:cNvCxnSpPr>
            <a:cxnSpLocks/>
            <a:stCxn id="64" idx="3"/>
          </p:cNvCxnSpPr>
          <p:nvPr/>
        </p:nvCxnSpPr>
        <p:spPr>
          <a:xfrm flipV="1">
            <a:off x="10178163" y="12975748"/>
            <a:ext cx="0" cy="460394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E7C491E-2104-4DD4-89CA-2F2DC3F9F9FA}"/>
              </a:ext>
            </a:extLst>
          </p:cNvPr>
          <p:cNvSpPr txBox="1"/>
          <p:nvPr/>
        </p:nvSpPr>
        <p:spPr>
          <a:xfrm>
            <a:off x="9925049" y="12524928"/>
            <a:ext cx="613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92D050"/>
                </a:solidFill>
              </a:rPr>
              <a:t>05</a:t>
            </a:r>
            <a:endParaRPr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0D7C52D-DD56-4E47-BBD8-F76B3445E13A}"/>
              </a:ext>
            </a:extLst>
          </p:cNvPr>
          <p:cNvSpPr txBox="1"/>
          <p:nvPr/>
        </p:nvSpPr>
        <p:spPr>
          <a:xfrm>
            <a:off x="13286137" y="6135198"/>
            <a:ext cx="3790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u="sng" dirty="0">
                <a:solidFill>
                  <a:schemeClr val="bg1"/>
                </a:solidFill>
                <a:latin typeface="+mn-ea"/>
              </a:rPr>
              <a:t>Description</a:t>
            </a:r>
            <a:endParaRPr lang="ko-KR" altLang="en-US" sz="2400" b="1" u="sng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1C1B7E7-EED3-49E9-8668-EC7950E3C632}"/>
              </a:ext>
            </a:extLst>
          </p:cNvPr>
          <p:cNvSpPr txBox="1"/>
          <p:nvPr/>
        </p:nvSpPr>
        <p:spPr>
          <a:xfrm>
            <a:off x="13253848" y="7105244"/>
            <a:ext cx="106537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Public View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클릭 시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컨텐츠 미리보기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(sample)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띄어 주는 새  창이 뜸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Ubiquitous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클릭 시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,  Ubiquitous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홈페이지 메인 화면이 뜨는 새  창이 뜸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Contact Ubiquitous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클릭 시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문의하기 페이지로 이동하는 새 창이 뜸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+mn-ea"/>
              </a:rPr>
              <a:t>Review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를 클릭 시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컨텐츠 리뷰로 페이지 내에서 이동함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+mn-ea"/>
              </a:rPr>
              <a:t>고객센터로 페이지 내에서 이동함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0B33AAC-A991-4A2B-93FD-16758BC50A1B}"/>
              </a:ext>
            </a:extLst>
          </p:cNvPr>
          <p:cNvSpPr txBox="1"/>
          <p:nvPr/>
        </p:nvSpPr>
        <p:spPr>
          <a:xfrm>
            <a:off x="13286137" y="11320595"/>
            <a:ext cx="3444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u="sng" dirty="0">
                <a:solidFill>
                  <a:schemeClr val="bg1"/>
                </a:solidFill>
                <a:latin typeface="+mn-ea"/>
              </a:rPr>
              <a:t>Description</a:t>
            </a:r>
            <a:endParaRPr lang="ko-KR" altLang="en-US" sz="2400" b="1" u="sng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CBA5894-2826-43FA-81D2-F638CE6D8D7A}"/>
              </a:ext>
            </a:extLst>
          </p:cNvPr>
          <p:cNvSpPr txBox="1"/>
          <p:nvPr/>
        </p:nvSpPr>
        <p:spPr>
          <a:xfrm>
            <a:off x="13286137" y="11995130"/>
            <a:ext cx="2470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UI-M-0001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9284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4C33E316-E78E-506D-94F7-4DDA60088F82}"/>
              </a:ext>
            </a:extLst>
          </p:cNvPr>
          <p:cNvSpPr txBox="1"/>
          <p:nvPr/>
        </p:nvSpPr>
        <p:spPr>
          <a:xfrm>
            <a:off x="2990850" y="6858000"/>
            <a:ext cx="18402300" cy="155933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333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Calibri"/>
              </a:rPr>
              <a:t>감사합니다</a:t>
            </a:r>
            <a:endParaRPr kumimoji="0" lang="en-US" altLang="ko-KR" sz="9333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Calibri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1B83A8-DB41-4555-A406-2B415C1B8809}"/>
              </a:ext>
            </a:extLst>
          </p:cNvPr>
          <p:cNvSpPr/>
          <p:nvPr/>
        </p:nvSpPr>
        <p:spPr>
          <a:xfrm>
            <a:off x="-693973" y="-71834"/>
            <a:ext cx="25680134" cy="302332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4836D38-3334-7CCA-8E13-60313B59C3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848" b="29248"/>
          <a:stretch/>
        </p:blipFill>
        <p:spPr>
          <a:xfrm>
            <a:off x="8673519" y="298401"/>
            <a:ext cx="6945149" cy="24241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5C9992-995C-4298-BE2A-F9F39F65906A}"/>
              </a:ext>
            </a:extLst>
          </p:cNvPr>
          <p:cNvSpPr txBox="1"/>
          <p:nvPr/>
        </p:nvSpPr>
        <p:spPr>
          <a:xfrm>
            <a:off x="533972" y="12043986"/>
            <a:ext cx="9786226" cy="523220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3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조 </a:t>
            </a:r>
            <a:r>
              <a:rPr kumimoji="0" lang="ko-KR" altLang="en-US" sz="2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손보금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lang="ko-KR" altLang="en-US" sz="2600" b="1" dirty="0">
                <a:solidFill>
                  <a:prstClr val="white"/>
                </a:solidFill>
                <a:latin typeface="+mn-ea"/>
                <a:cs typeface="Calibri"/>
              </a:rPr>
              <a:t>정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재민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정지원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, </a:t>
            </a:r>
            <a:r>
              <a:rPr kumimoji="0" lang="ko-KR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Calibri"/>
              </a:rPr>
              <a:t>심예진</a:t>
            </a:r>
            <a:endParaRPr kumimoji="0" lang="en-US" altLang="ko-KR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1A0F74-D7D0-43EE-856B-C41A90B69569}"/>
              </a:ext>
            </a:extLst>
          </p:cNvPr>
          <p:cNvSpPr txBox="1"/>
          <p:nvPr/>
        </p:nvSpPr>
        <p:spPr>
          <a:xfrm>
            <a:off x="533972" y="11408929"/>
            <a:ext cx="9786226" cy="492443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빅데이터</a:t>
            </a:r>
            <a:r>
              <a:rPr lang="en-US" altLang="ko-KR" sz="2400" dirty="0">
                <a:solidFill>
                  <a:prstClr val="white"/>
                </a:solidFill>
                <a:latin typeface="+mn-ea"/>
                <a:cs typeface="Calibri"/>
              </a:rPr>
              <a:t>&amp;UI</a:t>
            </a:r>
            <a:r>
              <a:rPr lang="ko-KR" altLang="en-US" sz="2400" dirty="0">
                <a:solidFill>
                  <a:prstClr val="white"/>
                </a:solidFill>
                <a:latin typeface="+mn-ea"/>
                <a:cs typeface="Calibri"/>
              </a:rPr>
              <a:t>전문가양성과정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1706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A27C4-1CD8-B3E5-4616-8A8F5D697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110238A3-B3A0-5337-8838-61FDDF8BD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0941D3C0-BB1B-4B50-8B93-A0BA12F02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A38B870D-49ED-A10B-A636-7E564193E93F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708C1A3-1DF9-2912-0C8D-700B249BE052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3AD06BC-3AC7-4F9C-E828-C1218188407B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1. 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프로젝트 개요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CF80318-5F4E-EDFC-23D0-A506CEE16A62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AD1EB43-7DB1-D6E0-512A-D8CF2D92FD8D}"/>
              </a:ext>
            </a:extLst>
          </p:cNvPr>
          <p:cNvSpPr txBox="1"/>
          <p:nvPr/>
        </p:nvSpPr>
        <p:spPr>
          <a:xfrm>
            <a:off x="1542017" y="3543531"/>
            <a:ext cx="21951696" cy="5001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6000" dirty="0">
                <a:solidFill>
                  <a:schemeClr val="bg1"/>
                </a:solidFill>
              </a:rPr>
              <a:t>개발동기</a:t>
            </a:r>
            <a:endParaRPr lang="en-US" altLang="ko-KR" sz="6000" dirty="0">
              <a:solidFill>
                <a:schemeClr val="bg1"/>
              </a:solidFill>
            </a:endParaRP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200" dirty="0" err="1">
                <a:solidFill>
                  <a:schemeClr val="bg1"/>
                </a:solidFill>
              </a:rPr>
              <a:t>ＡＩ의</a:t>
            </a:r>
            <a:r>
              <a:rPr lang="ko-KR" altLang="en-US" sz="3200" dirty="0">
                <a:solidFill>
                  <a:schemeClr val="bg1"/>
                </a:solidFill>
              </a:rPr>
              <a:t> 발달로 누구나 손쉽게 소프트웨어를 개발하는 사회가 되어가고 있기에 소규모 개발</a:t>
            </a:r>
            <a:r>
              <a:rPr lang="en-US" altLang="ko-KR" sz="3200" dirty="0">
                <a:solidFill>
                  <a:schemeClr val="bg1"/>
                </a:solidFill>
              </a:rPr>
              <a:t>, 1</a:t>
            </a:r>
            <a:r>
              <a:rPr lang="ko-KR" altLang="en-US" sz="3200" dirty="0">
                <a:solidFill>
                  <a:schemeClr val="bg1"/>
                </a:solidFill>
              </a:rPr>
              <a:t>인 개발자들이 흔하게 보이는 세상에서 개인 및 단체가 개발한 다양한 소프트웨어 및 모듈단위의 소프트웨어를 쉽게 사고 팔 수 있는 중개장이 필요할 것이라 판단하여 이 프로젝트를 계획하게 되었다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3500" dirty="0">
                <a:solidFill>
                  <a:schemeClr val="bg1"/>
                </a:solidFill>
              </a:rPr>
              <a:t>　</a:t>
            </a:r>
            <a:endParaRPr lang="en-US" altLang="ko-KR" sz="35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bg1"/>
                </a:solidFill>
              </a:rPr>
              <a:t>프로젝트명 </a:t>
            </a:r>
            <a:r>
              <a:rPr lang="en-US" altLang="ko-KR" sz="3200" dirty="0">
                <a:solidFill>
                  <a:schemeClr val="bg1"/>
                </a:solidFill>
              </a:rPr>
              <a:t>‘Ubiquitous’</a:t>
            </a:r>
            <a:r>
              <a:rPr lang="ko-KR" altLang="en-US" sz="3200" dirty="0">
                <a:solidFill>
                  <a:schemeClr val="bg1"/>
                </a:solidFill>
              </a:rPr>
              <a:t>는 정보 기술과 통신 기술의 발전으로 인해 사람들이 언제 어디서나 인터넷에 접속하고 정보를</a:t>
            </a:r>
            <a:r>
              <a:rPr lang="en-US" altLang="ko-KR" sz="3200" dirty="0">
                <a:solidFill>
                  <a:schemeClr val="bg1"/>
                </a:solidFill>
              </a:rPr>
              <a:t> </a:t>
            </a:r>
            <a:r>
              <a:rPr lang="ko-KR" altLang="en-US" sz="3200" dirty="0">
                <a:solidFill>
                  <a:schemeClr val="bg1"/>
                </a:solidFill>
              </a:rPr>
              <a:t>이용할 수 있는 환경을 뜻하고 </a:t>
            </a:r>
            <a:r>
              <a:rPr lang="en-US" altLang="ko-KR" sz="3200" dirty="0">
                <a:solidFill>
                  <a:schemeClr val="bg1"/>
                </a:solidFill>
              </a:rPr>
              <a:t>“</a:t>
            </a:r>
            <a:r>
              <a:rPr lang="ko-KR" altLang="en-US" sz="3200" dirty="0">
                <a:solidFill>
                  <a:schemeClr val="bg1"/>
                </a:solidFill>
              </a:rPr>
              <a:t>어디에나 존재하는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또는 </a:t>
            </a:r>
            <a:r>
              <a:rPr lang="en-US" altLang="ko-KR" sz="3200" dirty="0">
                <a:solidFill>
                  <a:schemeClr val="bg1"/>
                </a:solidFill>
              </a:rPr>
              <a:t>“</a:t>
            </a:r>
            <a:r>
              <a:rPr lang="ko-KR" altLang="en-US" sz="3200" dirty="0">
                <a:solidFill>
                  <a:schemeClr val="bg1"/>
                </a:solidFill>
              </a:rPr>
              <a:t>항상 존재하는</a:t>
            </a:r>
            <a:r>
              <a:rPr lang="en-US" altLang="ko-KR" sz="3200" dirty="0">
                <a:solidFill>
                  <a:schemeClr val="bg1"/>
                </a:solidFill>
              </a:rPr>
              <a:t>＂</a:t>
            </a:r>
            <a:r>
              <a:rPr lang="ko-KR" altLang="en-US" sz="3200" dirty="0">
                <a:solidFill>
                  <a:schemeClr val="bg1"/>
                </a:solidFill>
              </a:rPr>
              <a:t>이라는 개념을 갖고 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br>
              <a:rPr lang="en-US" altLang="ko-KR" sz="3200" dirty="0">
                <a:solidFill>
                  <a:schemeClr val="bg1"/>
                </a:solidFill>
              </a:rPr>
            </a:br>
            <a:r>
              <a:rPr lang="ko-KR" altLang="en-US" sz="3200" dirty="0">
                <a:solidFill>
                  <a:schemeClr val="bg1"/>
                </a:solidFill>
              </a:rPr>
              <a:t>이처럼 </a:t>
            </a:r>
            <a:r>
              <a:rPr lang="en-US" altLang="ko-KR" sz="3200" dirty="0">
                <a:solidFill>
                  <a:schemeClr val="bg1"/>
                </a:solidFill>
              </a:rPr>
              <a:t>‘Ubiquitous’</a:t>
            </a:r>
            <a:r>
              <a:rPr lang="ko-KR" altLang="en-US" sz="3200" dirty="0">
                <a:solidFill>
                  <a:schemeClr val="bg1"/>
                </a:solidFill>
              </a:rPr>
              <a:t>의 뜻과 프로젝트가 목표로 하는 뜻이 같기에 프로젝트명을 </a:t>
            </a:r>
            <a:r>
              <a:rPr lang="en-US" altLang="ko-KR" sz="3200" dirty="0">
                <a:solidFill>
                  <a:schemeClr val="bg1"/>
                </a:solidFill>
              </a:rPr>
              <a:t>‘Ubiquitous’</a:t>
            </a:r>
            <a:r>
              <a:rPr lang="ko-KR" altLang="en-US" sz="3200" dirty="0">
                <a:solidFill>
                  <a:schemeClr val="bg1"/>
                </a:solidFill>
              </a:rPr>
              <a:t>로 정했다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r>
              <a:rPr lang="ko-KR" altLang="en-US" sz="3200" dirty="0">
                <a:solidFill>
                  <a:schemeClr val="bg1"/>
                </a:solidFill>
              </a:rPr>
              <a:t>　　　　　　　　　　 　　　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ABD185-B7CA-4E1C-988A-C82BC3A9DC18}"/>
              </a:ext>
            </a:extLst>
          </p:cNvPr>
          <p:cNvSpPr txBox="1"/>
          <p:nvPr/>
        </p:nvSpPr>
        <p:spPr>
          <a:xfrm>
            <a:off x="1542017" y="9397331"/>
            <a:ext cx="2195169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</a:rPr>
              <a:t>2.</a:t>
            </a:r>
            <a:r>
              <a:rPr lang="ko-KR" altLang="en-US" sz="6000" dirty="0">
                <a:solidFill>
                  <a:schemeClr val="bg1"/>
                </a:solidFill>
              </a:rPr>
              <a:t> 개발목적</a:t>
            </a:r>
            <a:endParaRPr lang="en-US" altLang="ko-KR" sz="6000" dirty="0">
              <a:solidFill>
                <a:schemeClr val="bg1"/>
              </a:solidFill>
            </a:endParaRP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bg1"/>
                </a:solidFill>
              </a:rPr>
              <a:t>하나의 자동차를 만들기 위해 부품을 끼워 </a:t>
            </a:r>
            <a:r>
              <a:rPr lang="ko-KR" altLang="en-US" sz="3200" dirty="0" err="1">
                <a:solidFill>
                  <a:schemeClr val="bg1"/>
                </a:solidFill>
              </a:rPr>
              <a:t>맞추</a:t>
            </a:r>
            <a:r>
              <a:rPr lang="ko-KR" altLang="en-US" sz="3200" dirty="0">
                <a:solidFill>
                  <a:schemeClr val="bg1"/>
                </a:solidFill>
              </a:rPr>
              <a:t> 듯 하나의 완성된 소프트웨어를 만들기 위해 누구나 돈을      지불하면 원하는 모듈단위의 소프트웨어를 구매해 하나의 완성된 소프트웨어를 만들 수 있도록 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bg1"/>
                </a:solidFill>
              </a:rPr>
              <a:t>온전한 하나의 소프트웨어를 완성시키지 않아도 보다 더 작은 단위로 소프트웨어를 판매하여 수입을 얻을 수 있게 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7F3462E-8C2C-41BC-B65A-F4585409CA63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２</a:t>
            </a:r>
          </a:p>
        </p:txBody>
      </p:sp>
    </p:spTree>
    <p:extLst>
      <p:ext uri="{BB962C8B-B14F-4D97-AF65-F5344CB8AC3E}">
        <p14:creationId xmlns:p14="http://schemas.microsoft.com/office/powerpoint/2010/main" val="27085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B482B-139C-5C3A-BC01-2EDD7E371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0A5FD295-B1C7-AE1E-B5C5-371399FC0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87C3FD0A-D421-E9FA-E9E2-7FE2917F4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BEBA6626-D33A-8669-AD26-0B6682E77832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B32A4BE-C996-FC0B-F353-F888C8F1E21D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2B6C087-D460-BF96-30BF-65EABF022D66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rPr>
                <a:t>５</a:t>
              </a: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2. History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3F90991-76DD-5A49-C614-A0024ACA71F1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74FEAE9-E1DB-4B8D-9AC2-80B4D94888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292356"/>
              </p:ext>
            </p:extLst>
          </p:nvPr>
        </p:nvGraphicFramePr>
        <p:xfrm>
          <a:off x="2453162" y="4130739"/>
          <a:ext cx="19477676" cy="898207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490437">
                  <a:extLst>
                    <a:ext uri="{9D8B030D-6E8A-4147-A177-3AD203B41FA5}">
                      <a16:colId xmlns:a16="http://schemas.microsoft.com/office/drawing/2014/main" val="4135892999"/>
                    </a:ext>
                  </a:extLst>
                </a:gridCol>
                <a:gridCol w="3600450">
                  <a:extLst>
                    <a:ext uri="{9D8B030D-6E8A-4147-A177-3AD203B41FA5}">
                      <a16:colId xmlns:a16="http://schemas.microsoft.com/office/drawing/2014/main" val="3076895367"/>
                    </a:ext>
                  </a:extLst>
                </a:gridCol>
                <a:gridCol w="7517370">
                  <a:extLst>
                    <a:ext uri="{9D8B030D-6E8A-4147-A177-3AD203B41FA5}">
                      <a16:colId xmlns:a16="http://schemas.microsoft.com/office/drawing/2014/main" val="644951390"/>
                    </a:ext>
                  </a:extLst>
                </a:gridCol>
                <a:gridCol w="4869419">
                  <a:extLst>
                    <a:ext uri="{9D8B030D-6E8A-4147-A177-3AD203B41FA5}">
                      <a16:colId xmlns:a16="http://schemas.microsoft.com/office/drawing/2014/main" val="2372180792"/>
                    </a:ext>
                  </a:extLst>
                </a:gridCol>
              </a:tblGrid>
              <a:tr h="19823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version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Writer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Description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Date</a:t>
                      </a:r>
                      <a:endParaRPr lang="ko-KR" altLang="en-US" sz="3600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rgbClr val="1A20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08038"/>
                  </a:ext>
                </a:extLst>
              </a:tr>
              <a:tr h="58330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Version1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손보금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다이어그램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와이어프레임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2025-07-10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목요일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8690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심재민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요구사항명세서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회원가입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525542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정지원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요구사항명세서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구매하기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897490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심예진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메뉴구조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스크린리스트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8560852"/>
                  </a:ext>
                </a:extLst>
              </a:tr>
              <a:tr h="58330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Version2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손보금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프로젝트 개요 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Flow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Chart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, History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2025-07-11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금요일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71081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심재민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Policy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851588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정지원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Permission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712290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심예진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Process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9511"/>
                  </a:ext>
                </a:extLst>
              </a:tr>
              <a:tr h="58330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Version3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손보금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메인화면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2025-07-14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월요일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730429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심재민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회원가입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485061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정지원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개발물상세페이지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796579"/>
                  </a:ext>
                </a:extLst>
              </a:tr>
              <a:tr h="583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심예진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UI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 상세구조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ko-KR" altLang="en-US" sz="2000" b="1" dirty="0" err="1">
                          <a:solidFill>
                            <a:schemeClr val="bg1"/>
                          </a:solidFill>
                        </a:rPr>
                        <a:t>개발물상세페이지</a:t>
                      </a:r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1 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작성</a:t>
                      </a:r>
                    </a:p>
                  </a:txBody>
                  <a:tcPr anchor="ctr">
                    <a:solidFill>
                      <a:srgbClr val="4F535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588705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A2533BE9-BFBC-45F2-AEB7-4FEF78A2443A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３</a:t>
            </a:r>
          </a:p>
        </p:txBody>
      </p:sp>
    </p:spTree>
    <p:extLst>
      <p:ext uri="{BB962C8B-B14F-4D97-AF65-F5344CB8AC3E}">
        <p14:creationId xmlns:p14="http://schemas.microsoft.com/office/powerpoint/2010/main" val="3467277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0D94E-3456-FD15-DDDE-1CB80C947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8F4635F-EEFD-E1C5-66AA-11670ED46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E178D62E-4EC4-4694-83E1-035E07E25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E844EB06-9AD7-006E-D82D-2C921CBDFFB7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ED48B7B-46FB-C3B4-8E10-1B7E2D98E6B5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9B72818-0DD4-F0F0-C89D-64D7B119B06B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3. </a:t>
              </a:r>
              <a:r>
                <a:rPr kumimoji="0" lang="ko-KR" altLang="en-US" sz="9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유스케이스</a:t>
              </a:r>
              <a:r>
                <a:rPr kumimoji="0" lang="en-US" altLang="ko-KR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 </a:t>
              </a:r>
              <a:r>
                <a:rPr kumimoji="0" lang="ko-KR" altLang="en-US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다이어그램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7AD5C25-0E77-9752-657F-1D228A59A17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5082F7-9BE4-49AD-8D2D-9A41EA6E8C91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４</a:t>
            </a:r>
          </a:p>
        </p:txBody>
      </p:sp>
      <p:pic>
        <p:nvPicPr>
          <p:cNvPr id="3" name="그림 2" descr="도표, 텍스트, 라인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61DAEE2-441A-B4E2-3527-3CF5703274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7763" y="3159710"/>
            <a:ext cx="8792802" cy="1037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10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회원가입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649F7-DA2D-4779-9664-9F5854EDF77C}"/>
              </a:ext>
            </a:extLst>
          </p:cNvPr>
          <p:cNvSpPr txBox="1"/>
          <p:nvPr/>
        </p:nvSpPr>
        <p:spPr>
          <a:xfrm>
            <a:off x="1244600" y="3648182"/>
            <a:ext cx="21158200" cy="930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1. </a:t>
            </a:r>
            <a:r>
              <a:rPr lang="ko-KR" altLang="en-US" sz="3700" b="1" dirty="0">
                <a:solidFill>
                  <a:schemeClr val="bg1"/>
                </a:solidFill>
              </a:rPr>
              <a:t>개요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bg1"/>
                </a:solidFill>
              </a:rPr>
              <a:t>	- </a:t>
            </a:r>
            <a:r>
              <a:rPr lang="ko-KR" altLang="en-US" sz="3200" dirty="0">
                <a:solidFill>
                  <a:schemeClr val="bg1"/>
                </a:solidFill>
              </a:rPr>
              <a:t>비회원이 개인정보를 입력하여 회원이 될 수 있게 하는 작업</a:t>
            </a:r>
            <a:endParaRPr lang="en-US" altLang="ko-KR" sz="3200" dirty="0">
              <a:solidFill>
                <a:schemeClr val="bg1"/>
              </a:solidFill>
            </a:endParaRPr>
          </a:p>
          <a:p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700" b="1" dirty="0">
                <a:solidFill>
                  <a:schemeClr val="bg1"/>
                </a:solidFill>
              </a:rPr>
              <a:t>2. </a:t>
            </a:r>
            <a:r>
              <a:rPr lang="ko-KR" altLang="en-US" sz="3700" b="1" dirty="0">
                <a:solidFill>
                  <a:schemeClr val="bg1"/>
                </a:solidFill>
              </a:rPr>
              <a:t>기본흐름</a:t>
            </a:r>
            <a:r>
              <a:rPr lang="en-US" altLang="ko-KR" sz="3700" dirty="0">
                <a:solidFill>
                  <a:schemeClr val="bg1"/>
                </a:solidFill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</a:t>
            </a:r>
            <a:r>
              <a:rPr lang="ko-KR" altLang="en-US" sz="3200" dirty="0">
                <a:solidFill>
                  <a:schemeClr val="bg1"/>
                </a:solidFill>
              </a:rPr>
              <a:t>비회원이 이름과 전화번호를 입력하여 회원가입 상태인지 확인한다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2) </a:t>
            </a:r>
            <a:r>
              <a:rPr lang="ko-KR" altLang="en-US" sz="3200" dirty="0">
                <a:solidFill>
                  <a:schemeClr val="bg1"/>
                </a:solidFill>
              </a:rPr>
              <a:t>비회원이 회원 가입을 요청한다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3) </a:t>
            </a:r>
            <a:r>
              <a:rPr lang="ko-KR" altLang="en-US" sz="3200" dirty="0">
                <a:solidFill>
                  <a:schemeClr val="bg1"/>
                </a:solidFill>
              </a:rPr>
              <a:t>비회원에게 회원 약관을 보여준다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4) </a:t>
            </a:r>
            <a:r>
              <a:rPr lang="ko-KR" altLang="en-US" sz="3200" dirty="0">
                <a:solidFill>
                  <a:schemeClr val="bg1"/>
                </a:solidFill>
              </a:rPr>
              <a:t>비회원이 회원 약관에 동의한다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5) </a:t>
            </a:r>
            <a:r>
              <a:rPr lang="ko-KR" altLang="en-US" sz="3200" dirty="0">
                <a:solidFill>
                  <a:schemeClr val="bg1"/>
                </a:solidFill>
              </a:rPr>
              <a:t>비회원에게 회원 정보 입력항목을 보여준다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6) </a:t>
            </a:r>
            <a:r>
              <a:rPr lang="ko-KR" altLang="en-US" sz="3200" dirty="0">
                <a:solidFill>
                  <a:schemeClr val="bg1"/>
                </a:solidFill>
              </a:rPr>
              <a:t>비회원이 회원 정보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항목을 입력하고 등록을 요청한다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7) </a:t>
            </a:r>
            <a:r>
              <a:rPr lang="ko-KR" altLang="en-US" sz="3200" dirty="0">
                <a:solidFill>
                  <a:schemeClr val="bg1"/>
                </a:solidFill>
              </a:rPr>
              <a:t>시스템이 입력된 정보를 확인한다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8)</a:t>
            </a:r>
            <a:r>
              <a:rPr lang="ko-KR" altLang="en-US" sz="3200" dirty="0">
                <a:solidFill>
                  <a:schemeClr val="bg1"/>
                </a:solidFill>
              </a:rPr>
              <a:t>시스템이 회원 정보를 저장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등록한다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957804-304F-4A00-8CC9-1BBA143B9247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５</a:t>
            </a:r>
          </a:p>
        </p:txBody>
      </p:sp>
    </p:spTree>
    <p:extLst>
      <p:ext uri="{BB962C8B-B14F-4D97-AF65-F5344CB8AC3E}">
        <p14:creationId xmlns:p14="http://schemas.microsoft.com/office/powerpoint/2010/main" val="577436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341637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회원가입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649F7-DA2D-4779-9664-9F5854EDF77C}"/>
              </a:ext>
            </a:extLst>
          </p:cNvPr>
          <p:cNvSpPr txBox="1"/>
          <p:nvPr/>
        </p:nvSpPr>
        <p:spPr>
          <a:xfrm>
            <a:off x="1238148" y="5017378"/>
            <a:ext cx="21158200" cy="6626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sz="3700" b="1" dirty="0" err="1">
                <a:solidFill>
                  <a:schemeClr val="bg1"/>
                </a:solidFill>
                <a:latin typeface="+mn-ea"/>
              </a:rPr>
              <a:t>액터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비회원</a:t>
            </a:r>
            <a:endParaRPr lang="en-US" altLang="ko-KR" sz="3300" dirty="0">
              <a:solidFill>
                <a:schemeClr val="bg1"/>
              </a:solidFill>
              <a:latin typeface="+mn-ea"/>
            </a:endParaRPr>
          </a:p>
          <a:p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3700" b="1" dirty="0">
                <a:solidFill>
                  <a:schemeClr val="bg1"/>
                </a:solidFill>
                <a:latin typeface="+mn-ea"/>
              </a:rPr>
              <a:t>4. 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사전조건</a:t>
            </a:r>
            <a:r>
              <a:rPr lang="en-US" altLang="ko-KR" sz="37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회원이 아닌 사용자가 회원가입 버튼을 눌러 회원가입 페이지로 이동한다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3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1"/>
                </a:solidFill>
                <a:latin typeface="+mn-ea"/>
              </a:rPr>
              <a:t>5. </a:t>
            </a:r>
            <a:r>
              <a:rPr lang="ko-KR" altLang="en-US" sz="3700" b="1" dirty="0">
                <a:solidFill>
                  <a:schemeClr val="bg1"/>
                </a:solidFill>
                <a:latin typeface="+mn-ea"/>
              </a:rPr>
              <a:t>사후처리</a:t>
            </a:r>
            <a:endParaRPr lang="en-US" altLang="ko-KR" sz="3700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300" b="1" dirty="0">
                <a:solidFill>
                  <a:schemeClr val="bg1"/>
                </a:solidFill>
                <a:latin typeface="+mn-ea"/>
              </a:rPr>
              <a:t>       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시스템은 회원가입 메시지와 </a:t>
            </a:r>
            <a:r>
              <a:rPr lang="ko-KR" altLang="en-US" sz="3300" dirty="0" err="1">
                <a:solidFill>
                  <a:schemeClr val="bg1"/>
                </a:solidFill>
                <a:latin typeface="+mn-ea"/>
              </a:rPr>
              <a:t>메인페이지로</a:t>
            </a:r>
            <a:r>
              <a:rPr lang="ko-KR" altLang="en-US" sz="3300" dirty="0">
                <a:solidFill>
                  <a:schemeClr val="bg1"/>
                </a:solidFill>
                <a:latin typeface="+mn-ea"/>
              </a:rPr>
              <a:t> 이동하는 확인 버튼을 보여준다</a:t>
            </a:r>
            <a:r>
              <a:rPr lang="en-US" altLang="ko-KR" sz="3300" dirty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C23EC5B-CAC2-4B6D-8CF2-F2DD92F76D2B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６</a:t>
            </a:r>
          </a:p>
        </p:txBody>
      </p:sp>
    </p:spTree>
    <p:extLst>
      <p:ext uri="{BB962C8B-B14F-4D97-AF65-F5344CB8AC3E}">
        <p14:creationId xmlns:p14="http://schemas.microsoft.com/office/powerpoint/2010/main" val="3086373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700B-A9CF-70DB-E4DC-D89C97F04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4AB8E703-4BFF-54F5-ED68-B615E7B9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5877E4E3-F438-F4EF-3215-69DEC3692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037ADF5-E3E3-C101-09CF-40E27F379A4E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CD6407-B4A3-005E-3190-53767ED682DA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F7C8FC-287F-716D-6FF8-E67530E5AD48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회원가입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A7B535D-1163-652D-9359-D0A57FB7F2FE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E649F7-DA2D-4779-9664-9F5854EDF77C}"/>
              </a:ext>
            </a:extLst>
          </p:cNvPr>
          <p:cNvSpPr txBox="1"/>
          <p:nvPr/>
        </p:nvSpPr>
        <p:spPr>
          <a:xfrm>
            <a:off x="1244600" y="4072983"/>
            <a:ext cx="21158200" cy="7875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6. </a:t>
            </a:r>
            <a:r>
              <a:rPr lang="ko-KR" altLang="en-US" sz="3700" b="1" dirty="0">
                <a:solidFill>
                  <a:schemeClr val="bg1"/>
                </a:solidFill>
              </a:rPr>
              <a:t>예외흐름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 </a:t>
            </a:r>
            <a:r>
              <a:rPr lang="ko-KR" altLang="en-US" sz="3200" dirty="0">
                <a:solidFill>
                  <a:schemeClr val="bg1"/>
                </a:solidFill>
              </a:rPr>
              <a:t>이미 가입 된 회원의 경우 시스템이 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이미 가입된 회원입니다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  <a:r>
              <a:rPr lang="ko-KR" altLang="en-US" sz="3200" dirty="0">
                <a:solidFill>
                  <a:schemeClr val="bg1"/>
                </a:solidFill>
              </a:rPr>
              <a:t>＂메시지를 화면에 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2) </a:t>
            </a:r>
            <a:r>
              <a:rPr lang="ko-KR" altLang="en-US" sz="3200" dirty="0">
                <a:solidFill>
                  <a:schemeClr val="bg1"/>
                </a:solidFill>
              </a:rPr>
              <a:t>필수 회원약관 항목에 동의를 하지 않은 경우 아무런 동작도 발생하지 않는다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3) </a:t>
            </a:r>
            <a:r>
              <a:rPr lang="ko-KR" altLang="en-US" sz="3200" dirty="0">
                <a:solidFill>
                  <a:schemeClr val="bg1"/>
                </a:solidFill>
              </a:rPr>
              <a:t>아이디가 중복인 경우 시스템이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아이디가 중복되었습니다</a:t>
            </a:r>
            <a:r>
              <a:rPr lang="en-US" altLang="ko-KR" sz="3200" dirty="0">
                <a:solidFill>
                  <a:schemeClr val="bg1"/>
                </a:solidFill>
              </a:rPr>
              <a:t>. ” </a:t>
            </a:r>
            <a:r>
              <a:rPr lang="ko-KR" altLang="en-US" sz="3200" dirty="0">
                <a:solidFill>
                  <a:schemeClr val="bg1"/>
                </a:solidFill>
              </a:rPr>
              <a:t>메시지를 화면에 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4) </a:t>
            </a:r>
            <a:r>
              <a:rPr lang="ko-KR" altLang="en-US" sz="3200" dirty="0">
                <a:solidFill>
                  <a:schemeClr val="bg1"/>
                </a:solidFill>
              </a:rPr>
              <a:t>비밀번호 유형에 맞지 않은 비밀번호를 등록 요청 할 경우 시스템이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비밀번호 형식이 맞지 않습니다</a:t>
            </a:r>
            <a:r>
              <a:rPr lang="en-US" altLang="ko-KR" sz="3200" dirty="0">
                <a:solidFill>
                  <a:schemeClr val="bg1"/>
                </a:solidFill>
              </a:rPr>
              <a:t>.” 	</a:t>
            </a:r>
            <a:r>
              <a:rPr lang="ko-KR" altLang="en-US" sz="3200" dirty="0">
                <a:solidFill>
                  <a:schemeClr val="bg1"/>
                </a:solidFill>
              </a:rPr>
              <a:t>메시지를 화면에 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5) </a:t>
            </a:r>
            <a:r>
              <a:rPr lang="ko-KR" altLang="en-US" sz="3200" dirty="0">
                <a:solidFill>
                  <a:schemeClr val="bg1"/>
                </a:solidFill>
              </a:rPr>
              <a:t>비밀번호 중복 항목에 비밀번호 항목과 같은 내용이 아닐 경우  해당 위치로 화면이 이동되고 빨간 외곽선 </a:t>
            </a:r>
            <a:r>
              <a:rPr lang="en-US" altLang="ko-KR" sz="3200" dirty="0">
                <a:solidFill>
                  <a:schemeClr val="bg1"/>
                </a:solidFill>
              </a:rPr>
              <a:t>	</a:t>
            </a:r>
            <a:r>
              <a:rPr lang="ko-KR" altLang="en-US" sz="3200" dirty="0">
                <a:solidFill>
                  <a:schemeClr val="bg1"/>
                </a:solidFill>
              </a:rPr>
              <a:t>효과로 하이라이트를 한다</a:t>
            </a:r>
            <a:r>
              <a:rPr lang="en-US" altLang="ko-KR" sz="3200" dirty="0">
                <a:solidFill>
                  <a:schemeClr val="bg1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6) </a:t>
            </a:r>
            <a:r>
              <a:rPr lang="ko-KR" altLang="en-US" sz="3200" dirty="0">
                <a:solidFill>
                  <a:schemeClr val="bg1"/>
                </a:solidFill>
              </a:rPr>
              <a:t>이메일 형식에 맞이 않은 이메일을 입력한 경우 시스템이 </a:t>
            </a:r>
            <a:r>
              <a:rPr lang="en-US" altLang="ko-KR" sz="3200" dirty="0">
                <a:solidFill>
                  <a:schemeClr val="bg1"/>
                </a:solidFill>
              </a:rPr>
              <a:t>“ </a:t>
            </a:r>
            <a:r>
              <a:rPr lang="ko-KR" altLang="en-US" sz="3200" dirty="0">
                <a:solidFill>
                  <a:schemeClr val="bg1"/>
                </a:solidFill>
              </a:rPr>
              <a:t>이메일이 형식에 맞지 않습니다</a:t>
            </a:r>
            <a:r>
              <a:rPr lang="en-US" altLang="ko-KR" sz="3200" dirty="0">
                <a:solidFill>
                  <a:schemeClr val="bg1"/>
                </a:solidFill>
              </a:rPr>
              <a:t>. “ </a:t>
            </a:r>
            <a:r>
              <a:rPr lang="ko-KR" altLang="en-US" sz="3200" dirty="0">
                <a:solidFill>
                  <a:schemeClr val="bg1"/>
                </a:solidFill>
              </a:rPr>
              <a:t>메시지를 화면에 </a:t>
            </a:r>
            <a:r>
              <a:rPr lang="en-US" altLang="ko-KR" sz="3200" dirty="0">
                <a:solidFill>
                  <a:schemeClr val="bg1"/>
                </a:solidFill>
              </a:rPr>
              <a:t>	</a:t>
            </a:r>
            <a:r>
              <a:rPr lang="ko-KR" altLang="en-US" sz="3200" dirty="0">
                <a:solidFill>
                  <a:schemeClr val="bg1"/>
                </a:solidFill>
              </a:rPr>
              <a:t>출력한다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76429D-9A8A-40BB-BF6C-B5AD0C292BB6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７</a:t>
            </a:r>
          </a:p>
        </p:txBody>
      </p:sp>
    </p:spTree>
    <p:extLst>
      <p:ext uri="{BB962C8B-B14F-4D97-AF65-F5344CB8AC3E}">
        <p14:creationId xmlns:p14="http://schemas.microsoft.com/office/powerpoint/2010/main" val="1808473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A577BB-7640-1744-1454-D0D27F038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3" descr="preencoded.png">
            <a:extLst>
              <a:ext uri="{FF2B5EF4-FFF2-40B4-BE49-F238E27FC236}">
                <a16:creationId xmlns:a16="http://schemas.microsoft.com/office/drawing/2014/main" id="{E03C6AD9-4F19-567A-670B-430F0426E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8" y="624858"/>
            <a:ext cx="2782570" cy="827632"/>
          </a:xfrm>
          <a:prstGeom prst="rect">
            <a:avLst/>
          </a:prstGeom>
        </p:spPr>
      </p:pic>
      <p:pic>
        <p:nvPicPr>
          <p:cNvPr id="23" name="Image 21" descr="preencoded.png">
            <a:extLst>
              <a:ext uri="{FF2B5EF4-FFF2-40B4-BE49-F238E27FC236}">
                <a16:creationId xmlns:a16="http://schemas.microsoft.com/office/drawing/2014/main" id="{1B8CC40E-2DE5-D5C2-4E0A-835671B0C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3286" y="732264"/>
            <a:ext cx="5312410" cy="69414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06CA7207-8D42-7917-8C94-2C4B34E36B29}"/>
              </a:ext>
            </a:extLst>
          </p:cNvPr>
          <p:cNvSpPr/>
          <p:nvPr/>
        </p:nvSpPr>
        <p:spPr>
          <a:xfrm>
            <a:off x="-101600" y="1038674"/>
            <a:ext cx="25011529" cy="13991681"/>
          </a:xfrm>
          <a:prstGeom prst="rect">
            <a:avLst/>
          </a:prstGeom>
          <a:solidFill>
            <a:srgbClr val="1A2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686464D-97FD-1B11-212F-CC06EA01142D}"/>
              </a:ext>
            </a:extLst>
          </p:cNvPr>
          <p:cNvGrpSpPr/>
          <p:nvPr/>
        </p:nvGrpSpPr>
        <p:grpSpPr>
          <a:xfrm>
            <a:off x="-648067" y="-170024"/>
            <a:ext cx="25680134" cy="3023324"/>
            <a:chOff x="-611040" y="11489982"/>
            <a:chExt cx="25041517" cy="302332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9C758D0-05EB-24EC-BC00-B8C17D1DAC9C}"/>
                </a:ext>
              </a:extLst>
            </p:cNvPr>
            <p:cNvSpPr/>
            <p:nvPr/>
          </p:nvSpPr>
          <p:spPr>
            <a:xfrm>
              <a:off x="-611040" y="11489982"/>
              <a:ext cx="25041517" cy="302332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4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. </a:t>
              </a:r>
              <a:r>
                <a:rPr kumimoji="0" lang="ko-KR" altLang="en-US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요구사항 명세서</a:t>
              </a:r>
              <a:r>
                <a:rPr kumimoji="0" lang="en-US" altLang="ko-KR" sz="9000" b="1" i="0" u="none" strike="noStrike" kern="0" cap="none" spc="0" normalizeH="0" baseline="0" noProof="0" dirty="0">
                  <a:ln>
                    <a:noFill/>
                  </a:ln>
                  <a:solidFill>
                    <a:srgbClr val="1A202C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_</a:t>
              </a:r>
              <a:r>
                <a:rPr lang="ko-KR" altLang="en-US" sz="9000" b="1" kern="0" dirty="0">
                  <a:solidFill>
                    <a:srgbClr val="1A202C"/>
                  </a:solidFill>
                  <a:latin typeface="+mj-ea"/>
                  <a:ea typeface="+mj-ea"/>
                </a:rPr>
                <a:t>구매하기</a:t>
              </a:r>
              <a:endParaRPr kumimoji="0" lang="ko-KR" alt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1A202C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6D456E9-2730-0C65-BBAB-7F9DB585498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17" y="12180880"/>
              <a:ext cx="1641527" cy="164152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907638A-CA53-9210-2EA1-D2B734E8B7C8}"/>
              </a:ext>
            </a:extLst>
          </p:cNvPr>
          <p:cNvSpPr txBox="1"/>
          <p:nvPr/>
        </p:nvSpPr>
        <p:spPr>
          <a:xfrm>
            <a:off x="1244600" y="3648182"/>
            <a:ext cx="21158200" cy="9464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b="1" dirty="0">
                <a:solidFill>
                  <a:schemeClr val="bg1"/>
                </a:solidFill>
              </a:rPr>
              <a:t>1. </a:t>
            </a:r>
            <a:r>
              <a:rPr lang="ko-KR" altLang="en-US" sz="3700" b="1" dirty="0">
                <a:solidFill>
                  <a:schemeClr val="bg1"/>
                </a:solidFill>
              </a:rPr>
              <a:t>개요</a:t>
            </a:r>
            <a:endParaRPr lang="en-US" altLang="ko-KR" sz="3700" b="1" dirty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bg1"/>
                </a:solidFill>
              </a:rPr>
              <a:t>	- </a:t>
            </a:r>
            <a:r>
              <a:rPr lang="ko-KR" altLang="en-US" sz="3200" dirty="0">
                <a:solidFill>
                  <a:schemeClr val="bg1"/>
                </a:solidFill>
              </a:rPr>
              <a:t>로그인한 회원이 상세 페이지에서 </a:t>
            </a:r>
            <a:r>
              <a:rPr lang="en-US" altLang="ko-KR" sz="3200" dirty="0">
                <a:solidFill>
                  <a:schemeClr val="bg1"/>
                </a:solidFill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</a:rPr>
              <a:t>구매버튼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r>
              <a:rPr lang="ko-KR" altLang="en-US" sz="3200" dirty="0">
                <a:solidFill>
                  <a:schemeClr val="bg1"/>
                </a:solidFill>
              </a:rPr>
              <a:t>을 상품을 구매할 수 있는 기능을 제공한다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3600" dirty="0">
              <a:solidFill>
                <a:schemeClr val="bg1"/>
              </a:solidFill>
            </a:endParaRPr>
          </a:p>
          <a:p>
            <a:r>
              <a:rPr lang="en-US" altLang="ko-KR" sz="3600" b="1" dirty="0">
                <a:solidFill>
                  <a:schemeClr val="bg1"/>
                </a:solidFill>
              </a:rPr>
              <a:t>2. </a:t>
            </a:r>
            <a:r>
              <a:rPr lang="ko-KR" altLang="en-US" sz="3700" b="1" dirty="0">
                <a:solidFill>
                  <a:schemeClr val="bg1"/>
                </a:solidFill>
              </a:rPr>
              <a:t>기본흐름</a:t>
            </a:r>
            <a:r>
              <a:rPr lang="en-US" altLang="ko-KR" sz="3700" dirty="0">
                <a:solidFill>
                  <a:schemeClr val="bg1"/>
                </a:solidFill>
              </a:rPr>
              <a:t> </a:t>
            </a:r>
          </a:p>
          <a:p>
            <a:pPr marL="742950" indent="-742950">
              <a:buAutoNum type="arabicPeriod" startAt="2"/>
            </a:pPr>
            <a:endParaRPr lang="en-US" altLang="ko-KR" sz="3600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3600" dirty="0">
                <a:solidFill>
                  <a:schemeClr val="bg1"/>
                </a:solidFill>
              </a:rPr>
              <a:t>	</a:t>
            </a:r>
            <a:r>
              <a:rPr lang="en-US" altLang="ko-KR" sz="3200" dirty="0">
                <a:solidFill>
                  <a:schemeClr val="bg1"/>
                </a:solidFill>
              </a:rPr>
              <a:t>1) </a:t>
            </a:r>
            <a:r>
              <a:rPr lang="ko-KR" altLang="en-US" sz="3200" dirty="0">
                <a:solidFill>
                  <a:schemeClr val="bg1"/>
                </a:solidFill>
              </a:rPr>
              <a:t>사용자가 로그인 한 상태로 컨텐츠 상세 페이지에 접속한다</a:t>
            </a:r>
            <a:r>
              <a:rPr lang="en-US" altLang="ko-KR" sz="3200" dirty="0">
                <a:solidFill>
                  <a:schemeClr val="bg1"/>
                </a:solidFill>
              </a:rPr>
              <a:t>.	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2) ‘</a:t>
            </a:r>
            <a:r>
              <a:rPr lang="ko-KR" altLang="en-US" sz="3200" dirty="0">
                <a:solidFill>
                  <a:schemeClr val="bg1"/>
                </a:solidFill>
              </a:rPr>
              <a:t>구매버튼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r>
              <a:rPr lang="ko-KR" altLang="en-US" sz="3200" dirty="0">
                <a:solidFill>
                  <a:schemeClr val="bg1"/>
                </a:solidFill>
              </a:rPr>
              <a:t>을 누른다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3) </a:t>
            </a:r>
            <a:r>
              <a:rPr lang="ko-KR" altLang="en-US" sz="3200" dirty="0">
                <a:solidFill>
                  <a:schemeClr val="bg1"/>
                </a:solidFill>
              </a:rPr>
              <a:t>결제 수단</a:t>
            </a:r>
            <a:r>
              <a:rPr lang="en-US" altLang="ko-KR" sz="3200" dirty="0">
                <a:solidFill>
                  <a:schemeClr val="bg1"/>
                </a:solidFill>
              </a:rPr>
              <a:t>(</a:t>
            </a:r>
            <a:r>
              <a:rPr lang="ko-KR" altLang="en-US" sz="3200" dirty="0">
                <a:solidFill>
                  <a:schemeClr val="bg1"/>
                </a:solidFill>
              </a:rPr>
              <a:t>카드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무통장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휴대폰결제</a:t>
            </a:r>
            <a:r>
              <a:rPr lang="en-US" altLang="ko-KR" sz="3200" dirty="0">
                <a:solidFill>
                  <a:schemeClr val="bg1"/>
                </a:solidFill>
              </a:rPr>
              <a:t>, </a:t>
            </a:r>
            <a:r>
              <a:rPr lang="ko-KR" altLang="en-US" sz="3200" dirty="0">
                <a:solidFill>
                  <a:schemeClr val="bg1"/>
                </a:solidFill>
              </a:rPr>
              <a:t>간편결제 등</a:t>
            </a:r>
            <a:r>
              <a:rPr lang="en-US" altLang="ko-KR" sz="3200" dirty="0">
                <a:solidFill>
                  <a:schemeClr val="bg1"/>
                </a:solidFill>
              </a:rPr>
              <a:t>)</a:t>
            </a:r>
            <a:r>
              <a:rPr lang="ko-KR" altLang="en-US" sz="3200" dirty="0">
                <a:solidFill>
                  <a:schemeClr val="bg1"/>
                </a:solidFill>
              </a:rPr>
              <a:t>을 선택한다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4) </a:t>
            </a:r>
            <a:r>
              <a:rPr lang="ko-KR" altLang="en-US" sz="3200" dirty="0">
                <a:solidFill>
                  <a:schemeClr val="bg1"/>
                </a:solidFill>
              </a:rPr>
              <a:t>결제정보를 입력하고 </a:t>
            </a:r>
            <a:r>
              <a:rPr lang="en-US" altLang="ko-KR" sz="3200" dirty="0">
                <a:solidFill>
                  <a:schemeClr val="bg1"/>
                </a:solidFill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</a:rPr>
              <a:t>결제 버튼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r>
              <a:rPr lang="ko-KR" altLang="en-US" sz="3200" dirty="0">
                <a:solidFill>
                  <a:schemeClr val="bg1"/>
                </a:solidFill>
              </a:rPr>
              <a:t>을 누른다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5) </a:t>
            </a:r>
            <a:r>
              <a:rPr lang="ko-KR" altLang="en-US" sz="3200" dirty="0">
                <a:solidFill>
                  <a:schemeClr val="bg1"/>
                </a:solidFill>
              </a:rPr>
              <a:t>사용자는 사용자의 라이브러리에 구매한 상품을 확인할 수 있다</a:t>
            </a:r>
            <a:r>
              <a:rPr lang="en-US" altLang="ko-KR" sz="3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2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	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8088BFA-25B9-AB22-68DA-EB0F77E5BE7E}"/>
              </a:ext>
            </a:extLst>
          </p:cNvPr>
          <p:cNvSpPr/>
          <p:nvPr/>
        </p:nvSpPr>
        <p:spPr>
          <a:xfrm>
            <a:off x="22597766" y="13028411"/>
            <a:ext cx="1060372" cy="17194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3200" b="1" dirty="0">
                <a:solidFill>
                  <a:srgbClr val="1A202C"/>
                </a:solidFill>
                <a:latin typeface="+mn-ea"/>
              </a:rPr>
              <a:t>８</a:t>
            </a:r>
          </a:p>
        </p:txBody>
      </p:sp>
    </p:spTree>
    <p:extLst>
      <p:ext uri="{BB962C8B-B14F-4D97-AF65-F5344CB8AC3E}">
        <p14:creationId xmlns:p14="http://schemas.microsoft.com/office/powerpoint/2010/main" val="3338572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1625</TotalTime>
  <Words>1705</Words>
  <Application>Microsoft Office PowerPoint</Application>
  <PresentationFormat>사용자 지정</PresentationFormat>
  <Paragraphs>570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맑은 고딕</vt:lpstr>
      <vt:lpstr>맑은 고딕</vt:lpstr>
      <vt:lpstr>Arial</vt:lpstr>
      <vt:lpstr>Calibri</vt:lpstr>
      <vt:lpstr>Wingdings</vt:lpstr>
      <vt:lpstr>Office Theme</vt:lpstr>
      <vt:lpstr>1_Office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FullName</cp:lastModifiedBy>
  <cp:revision>49</cp:revision>
  <dcterms:created xsi:type="dcterms:W3CDTF">2025-07-10T04:24:41Z</dcterms:created>
  <dcterms:modified xsi:type="dcterms:W3CDTF">2025-07-14T23:58:17Z</dcterms:modified>
</cp:coreProperties>
</file>